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8" r:id="rId1"/>
  </p:sldMasterIdLst>
  <p:notesMasterIdLst>
    <p:notesMasterId r:id="rId13"/>
  </p:notesMasterIdLst>
  <p:handoutMasterIdLst>
    <p:handoutMasterId r:id="rId14"/>
  </p:handoutMasterIdLst>
  <p:sldIdLst>
    <p:sldId id="256" r:id="rId2"/>
    <p:sldId id="257" r:id="rId3"/>
    <p:sldId id="261" r:id="rId4"/>
    <p:sldId id="264" r:id="rId5"/>
    <p:sldId id="258" r:id="rId6"/>
    <p:sldId id="259" r:id="rId7"/>
    <p:sldId id="260" r:id="rId8"/>
    <p:sldId id="263" r:id="rId9"/>
    <p:sldId id="265" r:id="rId10"/>
    <p:sldId id="262"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p:clrMru>
    <a:srgbClr val="7F4E99"/>
    <a:srgbClr val="82529D"/>
    <a:srgbClr val="955EB3"/>
    <a:srgbClr val="A86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61" autoAdjust="0"/>
  </p:normalViewPr>
  <p:slideViewPr>
    <p:cSldViewPr snapToGrid="0" snapToObjects="1">
      <p:cViewPr varScale="1">
        <p:scale>
          <a:sx n="95" d="100"/>
          <a:sy n="95" d="100"/>
        </p:scale>
        <p:origin x="-1984"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10B372-DAB6-0241-97DD-71372A9EB78B}" type="datetimeFigureOut">
              <a:rPr lang="en-US" smtClean="0"/>
              <a:t>2/6/12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4F2C07-59E7-EA4C-9314-DA9AED021EB8}" type="slidenum">
              <a:rPr lang="en-US" smtClean="0"/>
              <a:t>‹#›</a:t>
            </a:fld>
            <a:endParaRPr lang="en-US"/>
          </a:p>
        </p:txBody>
      </p:sp>
    </p:spTree>
    <p:extLst>
      <p:ext uri="{BB962C8B-B14F-4D97-AF65-F5344CB8AC3E}">
        <p14:creationId xmlns:p14="http://schemas.microsoft.com/office/powerpoint/2010/main" val="178524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CBDD38-6BED-1E49-98AF-79226BB07A6B}" type="datetimeFigureOut">
              <a:rPr lang="en-US" smtClean="0"/>
              <a:t>2/6/12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DEEBFF-2910-AE45-A61B-7DDF152A511A}" type="slidenum">
              <a:rPr lang="en-US" smtClean="0"/>
              <a:t>‹#›</a:t>
            </a:fld>
            <a:endParaRPr lang="en-US"/>
          </a:p>
        </p:txBody>
      </p:sp>
    </p:spTree>
    <p:extLst>
      <p:ext uri="{BB962C8B-B14F-4D97-AF65-F5344CB8AC3E}">
        <p14:creationId xmlns:p14="http://schemas.microsoft.com/office/powerpoint/2010/main" val="25777248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r>
              <a:rPr lang="en-US" b="1" baseline="0" dirty="0" smtClean="0"/>
              <a:t> </a:t>
            </a:r>
            <a:r>
              <a:rPr lang="en-US" baseline="0" dirty="0" smtClean="0"/>
              <a:t>Hi everyone! How many of you know what your ‘Best’ Learning Modality is? Modality means: “the way information is processed by you in order to remember”  ASK A FEW STUDENTS WHAT THEIR ‘BEST LEARNING MODALITY IS.” if there are no volunteers, ask a few students “WHAT’S YOUR FAVORITE ACADEMIC SUBJECT” Discuss why this subject is their favorite, how do they succeed in this subject.  MAKE AN INFERENCE OF WHAT MODALITY IS BEING USED.</a:t>
            </a:r>
          </a:p>
          <a:p>
            <a:endParaRPr lang="en-US" baseline="0" dirty="0" smtClean="0"/>
          </a:p>
          <a:p>
            <a:r>
              <a:rPr lang="en-US" b="1" baseline="0" dirty="0" smtClean="0"/>
              <a:t>INTRODUCE THE LEARNING STYLE GAMES TO FIND OUT WHAT MODALITIES WORK BEST</a:t>
            </a:r>
            <a:r>
              <a:rPr lang="en-US" b="0" baseline="0" dirty="0" smtClean="0"/>
              <a:t>!  “LETS PLAY A GAME TO FIND OUT WHAT KIND OF LEARNER YOU MIGHT BE!”</a:t>
            </a:r>
          </a:p>
          <a:p>
            <a:endParaRPr lang="en-US" b="0" dirty="0"/>
          </a:p>
        </p:txBody>
      </p:sp>
      <p:sp>
        <p:nvSpPr>
          <p:cNvPr id="4" name="Slide Number Placeholder 3"/>
          <p:cNvSpPr>
            <a:spLocks noGrp="1"/>
          </p:cNvSpPr>
          <p:nvPr>
            <p:ph type="sldNum" sz="quarter" idx="10"/>
          </p:nvPr>
        </p:nvSpPr>
        <p:spPr/>
        <p:txBody>
          <a:bodyPr/>
          <a:lstStyle/>
          <a:p>
            <a:fld id="{1FDEEBFF-2910-AE45-A61B-7DDF152A511A}" type="slidenum">
              <a:rPr lang="en-US" smtClean="0"/>
              <a:t>1</a:t>
            </a:fld>
            <a:endParaRPr lang="en-US"/>
          </a:p>
        </p:txBody>
      </p:sp>
    </p:spTree>
    <p:extLst>
      <p:ext uri="{BB962C8B-B14F-4D97-AF65-F5344CB8AC3E}">
        <p14:creationId xmlns:p14="http://schemas.microsoft.com/office/powerpoint/2010/main" val="2163104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Allow this group to talk</a:t>
            </a:r>
            <a:r>
              <a:rPr lang="en-US" baseline="0" dirty="0" smtClean="0"/>
              <a:t> about what subjects are more difficult/easier…Why</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Optimal approach: writing, history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ANYTHING DONE QUICKLY WILL NOT BE STORED INTO LONG TERM MEMORY….YOU WILL NOT HAVE THE INFORMATION IN MEMORY FOR MID-TERM OR FINAL EXAMS</a:t>
            </a:r>
            <a:endParaRPr lang="en-US" b="1" dirty="0" smtClean="0"/>
          </a:p>
          <a:p>
            <a:endParaRPr lang="en-US" dirty="0"/>
          </a:p>
        </p:txBody>
      </p:sp>
      <p:sp>
        <p:nvSpPr>
          <p:cNvPr id="4" name="Slide Number Placeholder 3"/>
          <p:cNvSpPr>
            <a:spLocks noGrp="1"/>
          </p:cNvSpPr>
          <p:nvPr>
            <p:ph type="sldNum" sz="quarter" idx="10"/>
          </p:nvPr>
        </p:nvSpPr>
        <p:spPr/>
        <p:txBody>
          <a:bodyPr/>
          <a:lstStyle/>
          <a:p>
            <a:fld id="{1FDEEBFF-2910-AE45-A61B-7DDF152A511A}" type="slidenum">
              <a:rPr lang="en-US" smtClean="0"/>
              <a:t>10</a:t>
            </a:fld>
            <a:endParaRPr lang="en-US"/>
          </a:p>
        </p:txBody>
      </p:sp>
    </p:spTree>
    <p:extLst>
      <p:ext uri="{BB962C8B-B14F-4D97-AF65-F5344CB8AC3E}">
        <p14:creationId xmlns:p14="http://schemas.microsoft.com/office/powerpoint/2010/main" val="3525662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Closing:  </a:t>
            </a:r>
            <a:r>
              <a:rPr lang="en-US" dirty="0" smtClean="0"/>
              <a:t>Discuss study</a:t>
            </a:r>
            <a:r>
              <a:rPr lang="en-US" baseline="0" dirty="0" smtClean="0"/>
              <a:t> habits that work for different learning modalities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mtClean="0"/>
              <a:t>WATCH YOUTUBE</a:t>
            </a:r>
            <a:r>
              <a:rPr lang="en-US" baseline="0" smtClean="0"/>
              <a:t> VIDEO</a:t>
            </a:r>
            <a:r>
              <a:rPr lang="en-US" smtClean="0"/>
              <a:t>:</a:t>
            </a:r>
            <a:r>
              <a:rPr lang="en-US" baseline="0" smtClean="0"/>
              <a:t>   </a:t>
            </a:r>
            <a:r>
              <a:rPr lang="en-US" dirty="0" smtClean="0"/>
              <a:t>http://</a:t>
            </a:r>
            <a:r>
              <a:rPr lang="en-US" dirty="0" err="1" smtClean="0"/>
              <a:t>www.youtube.com</a:t>
            </a:r>
            <a:r>
              <a:rPr lang="en-US" dirty="0" smtClean="0"/>
              <a:t>/</a:t>
            </a:r>
            <a:r>
              <a:rPr lang="en-US" dirty="0" err="1" smtClean="0"/>
              <a:t>watch?v</a:t>
            </a:r>
            <a:r>
              <a:rPr lang="en-US" dirty="0" smtClean="0"/>
              <a:t>=fQYW6vYSGXs&amp;feature=related</a:t>
            </a:r>
          </a:p>
          <a:p>
            <a:endParaRPr lang="en-US" dirty="0"/>
          </a:p>
        </p:txBody>
      </p:sp>
      <p:sp>
        <p:nvSpPr>
          <p:cNvPr id="4" name="Slide Number Placeholder 3"/>
          <p:cNvSpPr>
            <a:spLocks noGrp="1"/>
          </p:cNvSpPr>
          <p:nvPr>
            <p:ph type="sldNum" sz="quarter" idx="10"/>
          </p:nvPr>
        </p:nvSpPr>
        <p:spPr/>
        <p:txBody>
          <a:bodyPr/>
          <a:lstStyle/>
          <a:p>
            <a:fld id="{1FDEEBFF-2910-AE45-A61B-7DDF152A511A}" type="slidenum">
              <a:rPr lang="en-US" smtClean="0"/>
              <a:t>11</a:t>
            </a:fld>
            <a:endParaRPr lang="en-US"/>
          </a:p>
        </p:txBody>
      </p:sp>
    </p:spTree>
    <p:extLst>
      <p:ext uri="{BB962C8B-B14F-4D97-AF65-F5344CB8AC3E}">
        <p14:creationId xmlns:p14="http://schemas.microsoft.com/office/powerpoint/2010/main" val="328864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a:t>
            </a:r>
            <a:r>
              <a:rPr lang="en-US" b="1" baseline="0" dirty="0" smtClean="0"/>
              <a:t> THE FIRST PART OF OUR GAME: </a:t>
            </a:r>
            <a:r>
              <a:rPr lang="en-US" dirty="0" smtClean="0"/>
              <a:t>“I’m going to give you a list of things to get at the grocery store. I’m only going to say the list once</a:t>
            </a:r>
            <a:r>
              <a:rPr lang="en-US" baseline="0" dirty="0" smtClean="0"/>
              <a:t> then I will ask you to write the list down on a piece of paper from memory.” </a:t>
            </a:r>
          </a:p>
          <a:p>
            <a:pPr marL="228600" indent="-228600">
              <a:buAutoNum type="arabicPeriod"/>
            </a:pPr>
            <a:r>
              <a:rPr lang="en-US" baseline="0" dirty="0" smtClean="0"/>
              <a:t>Plastic wrap</a:t>
            </a:r>
          </a:p>
          <a:p>
            <a:pPr marL="228600" indent="-228600">
              <a:buAutoNum type="arabicPeriod"/>
            </a:pPr>
            <a:r>
              <a:rPr lang="en-US" baseline="0" dirty="0" smtClean="0"/>
              <a:t>Corn</a:t>
            </a:r>
          </a:p>
          <a:p>
            <a:pPr marL="228600" indent="-228600">
              <a:buAutoNum type="arabicPeriod"/>
            </a:pPr>
            <a:r>
              <a:rPr lang="en-US" baseline="0" dirty="0" smtClean="0"/>
              <a:t>Conditioner</a:t>
            </a:r>
          </a:p>
          <a:p>
            <a:pPr marL="228600" indent="-228600">
              <a:buAutoNum type="arabicPeriod"/>
            </a:pPr>
            <a:r>
              <a:rPr lang="en-US" baseline="0" dirty="0" smtClean="0"/>
              <a:t>Lentils</a:t>
            </a:r>
          </a:p>
          <a:p>
            <a:pPr marL="228600" indent="-228600">
              <a:buAutoNum type="arabicPeriod"/>
            </a:pPr>
            <a:r>
              <a:rPr lang="en-US" baseline="0" dirty="0" smtClean="0"/>
              <a:t>Squash</a:t>
            </a:r>
          </a:p>
          <a:p>
            <a:pPr marL="228600" indent="-228600">
              <a:buAutoNum type="arabicPeriod"/>
            </a:pPr>
            <a:r>
              <a:rPr lang="en-US" baseline="0" dirty="0" smtClean="0"/>
              <a:t>Plums</a:t>
            </a:r>
          </a:p>
          <a:p>
            <a:pPr marL="228600" indent="-228600">
              <a:buAutoNum type="arabicPeriod"/>
            </a:pPr>
            <a:r>
              <a:rPr lang="en-US" baseline="0" dirty="0" smtClean="0"/>
              <a:t>Butter</a:t>
            </a:r>
          </a:p>
          <a:p>
            <a:pPr marL="228600" indent="-228600">
              <a:buAutoNum type="arabicPeriod"/>
            </a:pPr>
            <a:r>
              <a:rPr lang="en-US" baseline="0" dirty="0" smtClean="0"/>
              <a:t>Rice</a:t>
            </a:r>
          </a:p>
          <a:p>
            <a:pPr marL="228600" indent="-228600">
              <a:buAutoNum type="arabicPeriod"/>
            </a:pPr>
            <a:r>
              <a:rPr lang="en-US" baseline="0" dirty="0" smtClean="0"/>
              <a:t>Vinegar</a:t>
            </a:r>
          </a:p>
          <a:p>
            <a:pPr marL="228600" indent="-228600">
              <a:buAutoNum type="arabicPeriod"/>
            </a:pPr>
            <a:r>
              <a:rPr lang="en-US" baseline="0" dirty="0" smtClean="0"/>
              <a:t>Tea</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1FDEEBFF-2910-AE45-A61B-7DDF152A511A}" type="slidenum">
              <a:rPr lang="en-US" smtClean="0"/>
              <a:t>2</a:t>
            </a:fld>
            <a:endParaRPr lang="en-US"/>
          </a:p>
        </p:txBody>
      </p:sp>
    </p:spTree>
    <p:extLst>
      <p:ext uri="{BB962C8B-B14F-4D97-AF65-F5344CB8AC3E}">
        <p14:creationId xmlns:p14="http://schemas.microsoft.com/office/powerpoint/2010/main" val="110118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FOR THE SECOND PART OF OUR GAME:</a:t>
            </a:r>
            <a:r>
              <a:rPr lang="en-US" b="0" dirty="0" smtClean="0"/>
              <a:t> I’m</a:t>
            </a:r>
            <a:r>
              <a:rPr lang="en-US" b="0" baseline="0" dirty="0" smtClean="0"/>
              <a:t> going to show you a slide with items on them. I will give you 15 seconds to look at the items and then I’m going to ask you to pick up your pencils and write what you saw. Please don’t pick up your pencils until I tell you to.   WAIT 5 SECONDS AFTER THE SLIDE TO GIVE THE DIRECTIONS.</a:t>
            </a:r>
            <a:endParaRPr lang="en-US" b="1" dirty="0"/>
          </a:p>
        </p:txBody>
      </p:sp>
      <p:sp>
        <p:nvSpPr>
          <p:cNvPr id="4" name="Slide Number Placeholder 3"/>
          <p:cNvSpPr>
            <a:spLocks noGrp="1"/>
          </p:cNvSpPr>
          <p:nvPr>
            <p:ph type="sldNum" sz="quarter" idx="10"/>
          </p:nvPr>
        </p:nvSpPr>
        <p:spPr/>
        <p:txBody>
          <a:bodyPr/>
          <a:lstStyle/>
          <a:p>
            <a:fld id="{1FDEEBFF-2910-AE45-A61B-7DDF152A511A}" type="slidenum">
              <a:rPr lang="en-US" smtClean="0"/>
              <a:t>3</a:t>
            </a:fld>
            <a:endParaRPr lang="en-US"/>
          </a:p>
        </p:txBody>
      </p:sp>
    </p:spTree>
    <p:extLst>
      <p:ext uri="{BB962C8B-B14F-4D97-AF65-F5344CB8AC3E}">
        <p14:creationId xmlns:p14="http://schemas.microsoft.com/office/powerpoint/2010/main" val="3798929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SECONDS</a:t>
            </a:r>
            <a:endParaRPr lang="en-US" dirty="0"/>
          </a:p>
        </p:txBody>
      </p:sp>
      <p:sp>
        <p:nvSpPr>
          <p:cNvPr id="4" name="Slide Number Placeholder 3"/>
          <p:cNvSpPr>
            <a:spLocks noGrp="1"/>
          </p:cNvSpPr>
          <p:nvPr>
            <p:ph type="sldNum" sz="quarter" idx="10"/>
          </p:nvPr>
        </p:nvSpPr>
        <p:spPr/>
        <p:txBody>
          <a:bodyPr/>
          <a:lstStyle/>
          <a:p>
            <a:fld id="{1FDEEBFF-2910-AE45-A61B-7DDF152A511A}" type="slidenum">
              <a:rPr lang="en-US" smtClean="0"/>
              <a:t>4</a:t>
            </a:fld>
            <a:endParaRPr lang="en-US"/>
          </a:p>
        </p:txBody>
      </p:sp>
    </p:spTree>
    <p:extLst>
      <p:ext uri="{BB962C8B-B14F-4D97-AF65-F5344CB8AC3E}">
        <p14:creationId xmlns:p14="http://schemas.microsoft.com/office/powerpoint/2010/main" val="159089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a:t>
            </a:r>
            <a:r>
              <a:rPr lang="en-US" b="1" baseline="0" dirty="0" smtClean="0"/>
              <a:t> THE THIRD PART OF THE TEST….</a:t>
            </a:r>
            <a:r>
              <a:rPr lang="en-US" b="0" baseline="0" dirty="0" smtClean="0"/>
              <a:t>I’m going to give you a list of foods that are good for your brain! For this part of the test. I need everyone to stand up and give yourself some room to ‘DO’ what I’m going to ask you to do.  Remember! I’m going to ask you to list the foods after I give you the list of foods that are good for your brain.</a:t>
            </a:r>
          </a:p>
          <a:p>
            <a:r>
              <a:rPr lang="en-US" b="1" baseline="0" dirty="0" smtClean="0"/>
              <a:t>The list of foods have gestures attached to them.</a:t>
            </a:r>
          </a:p>
          <a:p>
            <a:pPr marL="228600" indent="-228600">
              <a:buAutoNum type="arabicParenR"/>
            </a:pPr>
            <a:r>
              <a:rPr lang="en-US" b="0" baseline="0" dirty="0" smtClean="0"/>
              <a:t>Blueberries</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0" baseline="0" dirty="0" smtClean="0"/>
              <a:t>Spinach</a:t>
            </a:r>
          </a:p>
          <a:p>
            <a:pPr marL="228600" indent="-228600">
              <a:buAutoNum type="arabicParenR"/>
            </a:pPr>
            <a:r>
              <a:rPr lang="en-US" b="0" baseline="0" dirty="0" smtClean="0"/>
              <a:t>Nuts</a:t>
            </a:r>
            <a:endParaRPr lang="en-US" b="0" baseline="0" dirty="0" smtClean="0"/>
          </a:p>
          <a:p>
            <a:pPr marL="228600" indent="-228600">
              <a:buAutoNum type="arabicParenR"/>
            </a:pPr>
            <a:r>
              <a:rPr lang="en-US" b="0" baseline="0" dirty="0" smtClean="0"/>
              <a:t>Broccoli</a:t>
            </a:r>
            <a:endParaRPr lang="en-US" b="0" baseline="0" dirty="0" smtClean="0"/>
          </a:p>
          <a:p>
            <a:pPr marL="228600" indent="-228600">
              <a:buAutoNum type="arabicParenR"/>
            </a:pPr>
            <a:r>
              <a:rPr lang="en-US" b="0" baseline="0" dirty="0" smtClean="0"/>
              <a:t>Fish</a:t>
            </a:r>
          </a:p>
          <a:p>
            <a:pPr marL="228600" indent="-228600">
              <a:buAutoNum type="arabicParenR"/>
            </a:pPr>
            <a:r>
              <a:rPr lang="en-US" b="0" baseline="0" dirty="0" smtClean="0"/>
              <a:t>Tomatoes</a:t>
            </a:r>
          </a:p>
          <a:p>
            <a:pPr marL="228600" indent="-228600">
              <a:buAutoNum type="arabicParenR"/>
            </a:pPr>
            <a:r>
              <a:rPr lang="en-US" b="0" baseline="0" dirty="0" smtClean="0"/>
              <a:t>Bananas</a:t>
            </a:r>
          </a:p>
          <a:p>
            <a:pPr marL="228600" indent="-228600">
              <a:buAutoNum type="arabicParenR"/>
            </a:pPr>
            <a:r>
              <a:rPr lang="en-US" b="0" baseline="0" dirty="0" smtClean="0"/>
              <a:t>Yoghurt</a:t>
            </a:r>
          </a:p>
          <a:p>
            <a:pPr marL="228600" indent="-228600">
              <a:buAutoNum type="arabicParenR"/>
            </a:pPr>
            <a:r>
              <a:rPr lang="en-US" b="0" baseline="0" dirty="0" smtClean="0"/>
              <a:t>Olive oil</a:t>
            </a:r>
          </a:p>
          <a:p>
            <a:pPr marL="228600" indent="-228600">
              <a:buAutoNum type="arabicParenR"/>
            </a:pPr>
            <a:r>
              <a:rPr lang="en-US" b="0" baseline="0" dirty="0" smtClean="0"/>
              <a:t>Whole Grain </a:t>
            </a:r>
            <a:endParaRPr lang="en-US" b="1" dirty="0"/>
          </a:p>
        </p:txBody>
      </p:sp>
      <p:sp>
        <p:nvSpPr>
          <p:cNvPr id="4" name="Slide Number Placeholder 3"/>
          <p:cNvSpPr>
            <a:spLocks noGrp="1"/>
          </p:cNvSpPr>
          <p:nvPr>
            <p:ph type="sldNum" sz="quarter" idx="10"/>
          </p:nvPr>
        </p:nvSpPr>
        <p:spPr/>
        <p:txBody>
          <a:bodyPr/>
          <a:lstStyle/>
          <a:p>
            <a:fld id="{1FDEEBFF-2910-AE45-A61B-7DDF152A511A}" type="slidenum">
              <a:rPr lang="en-US" smtClean="0"/>
              <a:t>5</a:t>
            </a:fld>
            <a:endParaRPr lang="en-US"/>
          </a:p>
        </p:txBody>
      </p:sp>
    </p:spTree>
    <p:extLst>
      <p:ext uri="{BB962C8B-B14F-4D97-AF65-F5344CB8AC3E}">
        <p14:creationId xmlns:p14="http://schemas.microsoft.com/office/powerpoint/2010/main" val="2682407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How may of you think you are visual (raise hands), auditory, and </a:t>
            </a:r>
            <a:r>
              <a:rPr lang="en-US" b="1" dirty="0" err="1" smtClean="0"/>
              <a:t>kinesthics</a:t>
            </a:r>
            <a:endParaRPr lang="en-US" b="1" dirty="0" smtClean="0"/>
          </a:p>
          <a:p>
            <a:endParaRPr lang="en-US" b="1" dirty="0" smtClean="0"/>
          </a:p>
          <a:p>
            <a:r>
              <a:rPr lang="en-US" b="1" dirty="0" smtClean="0"/>
              <a:t>Okay…Lets find out for sure.</a:t>
            </a:r>
          </a:p>
          <a:p>
            <a:endParaRPr lang="en-US" b="1" dirty="0" smtClean="0"/>
          </a:p>
          <a:p>
            <a:r>
              <a:rPr lang="en-US" b="1" dirty="0" smtClean="0"/>
              <a:t>20 </a:t>
            </a:r>
            <a:r>
              <a:rPr lang="en-US" b="1" dirty="0" smtClean="0"/>
              <a:t>minutes to take the online assessment…</a:t>
            </a:r>
          </a:p>
          <a:p>
            <a:endParaRPr lang="en-US" b="1" dirty="0" smtClean="0"/>
          </a:p>
          <a:p>
            <a:pPr marL="228600" indent="-228600">
              <a:buAutoNum type="arabicParenR"/>
            </a:pPr>
            <a:r>
              <a:rPr lang="en-US" b="1" baseline="0" dirty="0" smtClean="0"/>
              <a:t>Identify learning style groups and request that they form a group</a:t>
            </a:r>
          </a:p>
          <a:p>
            <a:pPr marL="0" indent="0">
              <a:buNone/>
            </a:pPr>
            <a:endParaRPr lang="en-US" b="1" baseline="0" dirty="0" smtClean="0"/>
          </a:p>
          <a:p>
            <a:pPr marL="228600" indent="-228600">
              <a:buAutoNum type="arabicParenR"/>
            </a:pPr>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1FDEEBFF-2910-AE45-A61B-7DDF152A511A}" type="slidenum">
              <a:rPr lang="en-US" smtClean="0"/>
              <a:t>6</a:t>
            </a:fld>
            <a:endParaRPr lang="en-US"/>
          </a:p>
        </p:txBody>
      </p:sp>
    </p:spTree>
    <p:extLst>
      <p:ext uri="{BB962C8B-B14F-4D97-AF65-F5344CB8AC3E}">
        <p14:creationId xmlns:p14="http://schemas.microsoft.com/office/powerpoint/2010/main" val="2315735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baseline="0" dirty="0" smtClean="0"/>
              <a:t>ACTIVITY</a:t>
            </a:r>
          </a:p>
          <a:p>
            <a:pPr marL="0" indent="0">
              <a:buNone/>
            </a:pPr>
            <a:r>
              <a:rPr lang="en-US" b="0" baseline="0" dirty="0" smtClean="0"/>
              <a:t>Each group is asked to identify a subject that as a group they struggle to remember the material: Why</a:t>
            </a:r>
          </a:p>
          <a:p>
            <a:endParaRPr lang="en-US" dirty="0"/>
          </a:p>
        </p:txBody>
      </p:sp>
      <p:sp>
        <p:nvSpPr>
          <p:cNvPr id="4" name="Slide Number Placeholder 3"/>
          <p:cNvSpPr>
            <a:spLocks noGrp="1"/>
          </p:cNvSpPr>
          <p:nvPr>
            <p:ph type="sldNum" sz="quarter" idx="10"/>
          </p:nvPr>
        </p:nvSpPr>
        <p:spPr/>
        <p:txBody>
          <a:bodyPr/>
          <a:lstStyle/>
          <a:p>
            <a:fld id="{1FDEEBFF-2910-AE45-A61B-7DDF152A511A}" type="slidenum">
              <a:rPr lang="en-US" smtClean="0"/>
              <a:t>7</a:t>
            </a:fld>
            <a:endParaRPr lang="en-US"/>
          </a:p>
        </p:txBody>
      </p:sp>
    </p:spTree>
    <p:extLst>
      <p:ext uri="{BB962C8B-B14F-4D97-AF65-F5344CB8AC3E}">
        <p14:creationId xmlns:p14="http://schemas.microsoft.com/office/powerpoint/2010/main" val="313189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this group to talk</a:t>
            </a:r>
            <a:r>
              <a:rPr lang="en-US" baseline="0" dirty="0" smtClean="0"/>
              <a:t> about what subjects are more difficult/easier and why…</a:t>
            </a:r>
          </a:p>
          <a:p>
            <a:endParaRPr lang="en-US" baseline="0" dirty="0" smtClean="0"/>
          </a:p>
          <a:p>
            <a:r>
              <a:rPr lang="en-US" b="1" baseline="0" dirty="0" smtClean="0"/>
              <a:t>Optimal approach: writing, geometry</a:t>
            </a:r>
          </a:p>
          <a:p>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ANYTHING DONE QUICKLY WILL NOT BE STORED INTO LONG TERM MEMORY….YOU WILL NOT HAVE THE INFORMATION IN MEMORY FOR MID-TERM OR FINAL EXAMS</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1FDEEBFF-2910-AE45-A61B-7DDF152A511A}" type="slidenum">
              <a:rPr lang="en-US" smtClean="0"/>
              <a:t>8</a:t>
            </a:fld>
            <a:endParaRPr lang="en-US"/>
          </a:p>
        </p:txBody>
      </p:sp>
    </p:spTree>
    <p:extLst>
      <p:ext uri="{BB962C8B-B14F-4D97-AF65-F5344CB8AC3E}">
        <p14:creationId xmlns:p14="http://schemas.microsoft.com/office/powerpoint/2010/main" val="258728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Allow this group to talk</a:t>
            </a:r>
            <a:r>
              <a:rPr lang="en-US" baseline="0" dirty="0" smtClean="0"/>
              <a:t> about what subjects are more difficult/easier…Why</a:t>
            </a:r>
            <a:endParaRPr lang="en-US" dirty="0" smtClean="0"/>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Optimal approach: geometry, History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ANYTHING DONE QUICKLY WILL NOT BE STORED INTO LONG TERM MEMORY….YOU WILL NOT HAVE THE INFORMATION IN MEMORY FOR MID-TERM OR FINAL EXAMS</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1FDEEBFF-2910-AE45-A61B-7DDF152A511A}" type="slidenum">
              <a:rPr lang="en-US" smtClean="0"/>
              <a:t>9</a:t>
            </a:fld>
            <a:endParaRPr lang="en-US"/>
          </a:p>
        </p:txBody>
      </p:sp>
    </p:spTree>
    <p:extLst>
      <p:ext uri="{BB962C8B-B14F-4D97-AF65-F5344CB8AC3E}">
        <p14:creationId xmlns:p14="http://schemas.microsoft.com/office/powerpoint/2010/main" val="140348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ACDB3CC-F982-40F9-8DD6-BCC9AFBF44BD}" type="datetime1">
              <a:rPr lang="en-US" smtClean="0"/>
              <a:pPr/>
              <a:t>2/6/12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AE20CA0D-56DB-9646-9685-3244ECDCD6E4}" type="datetimeFigureOut">
              <a:rPr lang="en-US" smtClean="0"/>
              <a:t>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1BDEF-C8D8-774E-ADB2-8BE69C937C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AE20CA0D-56DB-9646-9685-3244ECDCD6E4}" type="datetimeFigureOut">
              <a:rPr lang="en-US" smtClean="0"/>
              <a:t>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1BDEF-C8D8-774E-ADB2-8BE69C937C6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AE20CA0D-56DB-9646-9685-3244ECDCD6E4}" type="datetimeFigureOut">
              <a:rPr lang="en-US" smtClean="0"/>
              <a:t>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1BDEF-C8D8-774E-ADB2-8BE69C937C65}"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E20CA0D-56DB-9646-9685-3244ECDCD6E4}" type="datetimeFigureOut">
              <a:rPr lang="en-US" smtClean="0"/>
              <a:t>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1BDEF-C8D8-774E-ADB2-8BE69C937C6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E20CA0D-56DB-9646-9685-3244ECDCD6E4}" type="datetimeFigureOut">
              <a:rPr lang="en-US" smtClean="0"/>
              <a:t>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1BDEF-C8D8-774E-ADB2-8BE69C937C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E20CA0D-56DB-9646-9685-3244ECDCD6E4}" type="datetimeFigureOut">
              <a:rPr lang="en-US" smtClean="0"/>
              <a:t>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1BDEF-C8D8-774E-ADB2-8BE69C937C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E20CA0D-56DB-9646-9685-3244ECDCD6E4}" type="datetimeFigureOut">
              <a:rPr lang="en-US" smtClean="0"/>
              <a:t>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1BDEF-C8D8-774E-ADB2-8BE69C937C65}"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E20CA0D-56DB-9646-9685-3244ECDCD6E4}" type="datetimeFigureOut">
              <a:rPr lang="en-US" smtClean="0"/>
              <a:t>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1BDEF-C8D8-774E-ADB2-8BE69C937C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E20CA0D-56DB-9646-9685-3244ECDCD6E4}" type="datetimeFigureOut">
              <a:rPr lang="en-US" smtClean="0"/>
              <a:t>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1BDEF-C8D8-774E-ADB2-8BE69C937C65}"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E20CA0D-56DB-9646-9685-3244ECDCD6E4}" type="datetimeFigureOut">
              <a:rPr lang="en-US" smtClean="0"/>
              <a:t>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1BDEF-C8D8-774E-ADB2-8BE69C937C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0CA0D-56DB-9646-9685-3244ECDCD6E4}" type="datetimeFigureOut">
              <a:rPr lang="en-US" smtClean="0"/>
              <a:t>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21BDEF-C8D8-774E-ADB2-8BE69C937C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0CA0D-56DB-9646-9685-3244ECDCD6E4}" type="datetimeFigureOut">
              <a:rPr lang="en-US" smtClean="0"/>
              <a:t>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1BDEF-C8D8-774E-ADB2-8BE69C937C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AE20CA0D-56DB-9646-9685-3244ECDCD6E4}" type="datetimeFigureOut">
              <a:rPr lang="en-US" smtClean="0"/>
              <a:t>2/6/12</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3B21BDEF-C8D8-774E-ADB2-8BE69C937C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www.berghuis.co.nz/abiator/lsi/lsiframe.html" TargetMode="External"/><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600873" y="1685482"/>
            <a:ext cx="5486400" cy="3746500"/>
          </a:xfrm>
          <a:prstGeom prst="rect">
            <a:avLst/>
          </a:prstGeom>
        </p:spPr>
      </p:pic>
    </p:spTree>
    <p:extLst>
      <p:ext uri="{BB962C8B-B14F-4D97-AF65-F5344CB8AC3E}">
        <p14:creationId xmlns:p14="http://schemas.microsoft.com/office/powerpoint/2010/main" val="9499398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46031"/>
          </a:xfrm>
          <a:prstGeom prst="rect">
            <a:avLst/>
          </a:prstGeom>
        </p:spPr>
      </p:pic>
    </p:spTree>
    <p:extLst>
      <p:ext uri="{BB962C8B-B14F-4D97-AF65-F5344CB8AC3E}">
        <p14:creationId xmlns:p14="http://schemas.microsoft.com/office/powerpoint/2010/main" val="164038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949" y="25361"/>
            <a:ext cx="8729578" cy="6924973"/>
          </a:xfrm>
          <a:prstGeom prst="rect">
            <a:avLst/>
          </a:prstGeom>
        </p:spPr>
        <p:txBody>
          <a:bodyPr wrap="square">
            <a:spAutoFit/>
          </a:bodyPr>
          <a:lstStyle/>
          <a:p>
            <a:pPr algn="ctr"/>
            <a:r>
              <a:rPr lang="en-US" sz="2400" b="1" dirty="0"/>
              <a:t>Good Study Habits!</a:t>
            </a:r>
            <a:endParaRPr lang="en-US" sz="2400" dirty="0"/>
          </a:p>
          <a:p>
            <a:pPr marL="342900" lvl="0" indent="-342900">
              <a:buFont typeface="Arial"/>
              <a:buChar char="•"/>
            </a:pPr>
            <a:r>
              <a:rPr lang="en-US" sz="2000" dirty="0"/>
              <a:t>Testing enhances memory (</a:t>
            </a:r>
            <a:r>
              <a:rPr lang="en-US" sz="2000" dirty="0" err="1"/>
              <a:t>Roediger&amp;Karpicke</a:t>
            </a:r>
            <a:r>
              <a:rPr lang="en-US" sz="2000" dirty="0"/>
              <a:t> 2006) FEEDBACK! </a:t>
            </a:r>
          </a:p>
          <a:p>
            <a:pPr marL="342900" lvl="0" indent="-342900">
              <a:buFont typeface="Arial"/>
              <a:buChar char="•"/>
            </a:pPr>
            <a:endParaRPr lang="en-US" sz="2000" dirty="0" smtClean="0"/>
          </a:p>
          <a:p>
            <a:pPr marL="342900" lvl="0" indent="-342900">
              <a:buFont typeface="Arial"/>
              <a:buChar char="•"/>
            </a:pPr>
            <a:r>
              <a:rPr lang="en-US" sz="2000" dirty="0" smtClean="0"/>
              <a:t>Worst </a:t>
            </a:r>
            <a:r>
              <a:rPr lang="en-US" sz="2000" dirty="0"/>
              <a:t>time to study: right afterschool</a:t>
            </a:r>
          </a:p>
          <a:p>
            <a:pPr marL="342900" lvl="0" indent="-342900">
              <a:buFont typeface="Arial"/>
              <a:buChar char="•"/>
            </a:pPr>
            <a:endParaRPr lang="en-US" sz="2000" dirty="0" smtClean="0"/>
          </a:p>
          <a:p>
            <a:pPr marL="342900" lvl="0" indent="-342900">
              <a:buFont typeface="Arial"/>
              <a:buChar char="•"/>
            </a:pPr>
            <a:r>
              <a:rPr lang="en-US" sz="2000" dirty="0" smtClean="0"/>
              <a:t>Lighting</a:t>
            </a:r>
            <a:r>
              <a:rPr lang="en-US" sz="2000" dirty="0"/>
              <a:t>: low light is okay</a:t>
            </a:r>
          </a:p>
          <a:p>
            <a:pPr marL="342900" lvl="0" indent="-342900">
              <a:buFont typeface="Arial"/>
              <a:buChar char="•"/>
            </a:pPr>
            <a:endParaRPr lang="en-US" sz="2000" dirty="0" smtClean="0"/>
          </a:p>
          <a:p>
            <a:pPr marL="342900" lvl="0" indent="-342900">
              <a:buFont typeface="Arial"/>
              <a:buChar char="•"/>
            </a:pPr>
            <a:r>
              <a:rPr lang="en-US" sz="2000" dirty="0" smtClean="0"/>
              <a:t>Prioritize </a:t>
            </a:r>
            <a:r>
              <a:rPr lang="en-US" sz="2000" dirty="0"/>
              <a:t>study sessions</a:t>
            </a:r>
          </a:p>
          <a:p>
            <a:pPr marL="342900" lvl="0" indent="-342900">
              <a:buFont typeface="Arial"/>
              <a:buChar char="•"/>
            </a:pPr>
            <a:endParaRPr lang="en-US" sz="2000" dirty="0" smtClean="0"/>
          </a:p>
          <a:p>
            <a:pPr marL="342900" lvl="0" indent="-342900">
              <a:buFont typeface="Arial"/>
              <a:buChar char="•"/>
            </a:pPr>
            <a:r>
              <a:rPr lang="en-US" sz="2000" dirty="0" smtClean="0"/>
              <a:t>MUSIC </a:t>
            </a:r>
            <a:r>
              <a:rPr lang="en-US" sz="2000" dirty="0"/>
              <a:t>without words: Baroque is the best! </a:t>
            </a:r>
          </a:p>
          <a:p>
            <a:r>
              <a:rPr lang="en-US" sz="2000" i="1" dirty="0" smtClean="0"/>
              <a:t>	60 </a:t>
            </a:r>
            <a:r>
              <a:rPr lang="en-US" sz="2000" i="1" dirty="0"/>
              <a:t>Beats per minute  =  Resting heart rate = long term memory brain waves</a:t>
            </a:r>
            <a:endParaRPr lang="en-US" sz="2000" dirty="0"/>
          </a:p>
          <a:p>
            <a:pPr marL="342900" lvl="0" indent="-342900">
              <a:buFont typeface="Arial"/>
              <a:buChar char="•"/>
            </a:pPr>
            <a:endParaRPr lang="en-US" sz="2000" dirty="0" smtClean="0"/>
          </a:p>
          <a:p>
            <a:pPr marL="342900" lvl="0" indent="-342900">
              <a:buFont typeface="Arial"/>
              <a:buChar char="•"/>
            </a:pPr>
            <a:r>
              <a:rPr lang="en-US" sz="2000" dirty="0" smtClean="0"/>
              <a:t>Best </a:t>
            </a:r>
            <a:r>
              <a:rPr lang="en-US" sz="2000" dirty="0"/>
              <a:t>color for studying is RED…= to long term memory</a:t>
            </a:r>
          </a:p>
          <a:p>
            <a:pPr marL="342900" lvl="0" indent="-342900">
              <a:buFont typeface="Arial"/>
              <a:buChar char="•"/>
            </a:pPr>
            <a:endParaRPr lang="en-US" sz="2000" dirty="0" smtClean="0"/>
          </a:p>
          <a:p>
            <a:pPr marL="342900" lvl="0" indent="-342900">
              <a:buFont typeface="Arial"/>
              <a:buChar char="•"/>
            </a:pPr>
            <a:r>
              <a:rPr lang="en-US" sz="2000" dirty="0" smtClean="0"/>
              <a:t>Concept </a:t>
            </a:r>
            <a:r>
              <a:rPr lang="en-US" sz="2000" dirty="0"/>
              <a:t>mapping (</a:t>
            </a:r>
            <a:r>
              <a:rPr lang="en-US" sz="2000" dirty="0" err="1"/>
              <a:t>stensvold</a:t>
            </a:r>
            <a:r>
              <a:rPr lang="en-US" sz="2000" dirty="0"/>
              <a:t> &amp; Wilson 1990)</a:t>
            </a:r>
          </a:p>
          <a:p>
            <a:pPr marL="342900" lvl="0" indent="-342900">
              <a:buFont typeface="Arial"/>
              <a:buChar char="•"/>
            </a:pPr>
            <a:endParaRPr lang="en-US" sz="2000" dirty="0" smtClean="0"/>
          </a:p>
          <a:p>
            <a:pPr marL="342900" lvl="0" indent="-342900">
              <a:buFont typeface="Arial"/>
              <a:buChar char="•"/>
            </a:pPr>
            <a:r>
              <a:rPr lang="en-US" sz="2000" dirty="0" smtClean="0"/>
              <a:t>Draw </a:t>
            </a:r>
            <a:r>
              <a:rPr lang="en-US" sz="2000" dirty="0"/>
              <a:t>a picture…brain remembers pictures best…</a:t>
            </a:r>
          </a:p>
          <a:p>
            <a:pPr marL="342900" lvl="0" indent="-342900">
              <a:buFont typeface="Arial"/>
              <a:buChar char="•"/>
            </a:pPr>
            <a:endParaRPr lang="en-US" sz="2000" dirty="0" smtClean="0"/>
          </a:p>
          <a:p>
            <a:pPr marL="342900" lvl="0" indent="-342900">
              <a:buFont typeface="Arial"/>
              <a:buChar char="•"/>
            </a:pPr>
            <a:r>
              <a:rPr lang="en-US" sz="2000" dirty="0" smtClean="0"/>
              <a:t>Study </a:t>
            </a:r>
            <a:r>
              <a:rPr lang="en-US" sz="2000" dirty="0"/>
              <a:t>the vocabulary</a:t>
            </a:r>
          </a:p>
          <a:p>
            <a:pPr marL="342900" lvl="0" indent="-342900">
              <a:buFont typeface="Arial"/>
              <a:buChar char="•"/>
            </a:pPr>
            <a:endParaRPr lang="en-US" sz="2000" dirty="0" smtClean="0"/>
          </a:p>
          <a:p>
            <a:pPr marL="342900" lvl="0" indent="-342900">
              <a:buFont typeface="Arial"/>
              <a:buChar char="•"/>
            </a:pPr>
            <a:r>
              <a:rPr lang="en-US" sz="2000" dirty="0" smtClean="0"/>
              <a:t>Answer </a:t>
            </a:r>
            <a:r>
              <a:rPr lang="en-US" sz="2000" dirty="0"/>
              <a:t>the embedded questions in the text book (</a:t>
            </a:r>
            <a:r>
              <a:rPr lang="en-US" sz="2000" dirty="0" err="1"/>
              <a:t>Callender</a:t>
            </a:r>
            <a:r>
              <a:rPr lang="en-US" sz="2000" dirty="0"/>
              <a:t> and </a:t>
            </a:r>
            <a:r>
              <a:rPr lang="en-US" sz="2000" dirty="0" err="1"/>
              <a:t>MDaniel</a:t>
            </a:r>
            <a:r>
              <a:rPr lang="en-US" sz="2000" dirty="0"/>
              <a:t> 2007)</a:t>
            </a:r>
          </a:p>
        </p:txBody>
      </p:sp>
    </p:spTree>
    <p:extLst>
      <p:ext uri="{BB962C8B-B14F-4D97-AF65-F5344CB8AC3E}">
        <p14:creationId xmlns:p14="http://schemas.microsoft.com/office/powerpoint/2010/main" val="1822878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93900" y="0"/>
            <a:ext cx="5139994" cy="6858000"/>
          </a:xfrm>
          <a:prstGeom prst="rect">
            <a:avLst/>
          </a:prstGeom>
        </p:spPr>
      </p:pic>
    </p:spTree>
    <p:extLst>
      <p:ext uri="{BB962C8B-B14F-4D97-AF65-F5344CB8AC3E}">
        <p14:creationId xmlns:p14="http://schemas.microsoft.com/office/powerpoint/2010/main" val="14109667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700"/>
            <a:ext cx="9144000" cy="6819254"/>
          </a:xfrm>
          <a:prstGeom prst="rect">
            <a:avLst/>
          </a:prstGeom>
        </p:spPr>
      </p:pic>
    </p:spTree>
    <p:extLst>
      <p:ext uri="{BB962C8B-B14F-4D97-AF65-F5344CB8AC3E}">
        <p14:creationId xmlns:p14="http://schemas.microsoft.com/office/powerpoint/2010/main" val="5843260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0333" y="173567"/>
            <a:ext cx="1629833" cy="1629833"/>
          </a:xfrm>
          <a:prstGeom prst="rect">
            <a:avLst/>
          </a:prstGeom>
        </p:spPr>
      </p:pic>
      <p:pic>
        <p:nvPicPr>
          <p:cNvPr id="3" name="Picture 2"/>
          <p:cNvPicPr>
            <a:picLocks noChangeAspect="1"/>
          </p:cNvPicPr>
          <p:nvPr/>
        </p:nvPicPr>
        <p:blipFill>
          <a:blip r:embed="rId4"/>
          <a:stretch>
            <a:fillRect/>
          </a:stretch>
        </p:blipFill>
        <p:spPr>
          <a:xfrm>
            <a:off x="402166" y="4924475"/>
            <a:ext cx="1778000" cy="1778000"/>
          </a:xfrm>
          <a:prstGeom prst="rect">
            <a:avLst/>
          </a:prstGeom>
        </p:spPr>
      </p:pic>
      <p:pic>
        <p:nvPicPr>
          <p:cNvPr id="4" name="Picture 3"/>
          <p:cNvPicPr>
            <a:picLocks noChangeAspect="1"/>
          </p:cNvPicPr>
          <p:nvPr/>
        </p:nvPicPr>
        <p:blipFill>
          <a:blip r:embed="rId5"/>
          <a:stretch>
            <a:fillRect/>
          </a:stretch>
        </p:blipFill>
        <p:spPr>
          <a:xfrm>
            <a:off x="3547533" y="463110"/>
            <a:ext cx="1680633" cy="1340290"/>
          </a:xfrm>
          <a:prstGeom prst="rect">
            <a:avLst/>
          </a:prstGeom>
        </p:spPr>
      </p:pic>
      <p:pic>
        <p:nvPicPr>
          <p:cNvPr id="5" name="Picture 4"/>
          <p:cNvPicPr>
            <a:picLocks noChangeAspect="1"/>
          </p:cNvPicPr>
          <p:nvPr/>
        </p:nvPicPr>
        <p:blipFill>
          <a:blip r:embed="rId6"/>
          <a:stretch>
            <a:fillRect/>
          </a:stretch>
        </p:blipFill>
        <p:spPr>
          <a:xfrm>
            <a:off x="6590920" y="381000"/>
            <a:ext cx="1778000" cy="1422400"/>
          </a:xfrm>
          <a:prstGeom prst="rect">
            <a:avLst/>
          </a:prstGeom>
        </p:spPr>
      </p:pic>
      <p:pic>
        <p:nvPicPr>
          <p:cNvPr id="6" name="Picture 5"/>
          <p:cNvPicPr>
            <a:picLocks noChangeAspect="1"/>
          </p:cNvPicPr>
          <p:nvPr/>
        </p:nvPicPr>
        <p:blipFill>
          <a:blip r:embed="rId7"/>
          <a:stretch>
            <a:fillRect/>
          </a:stretch>
        </p:blipFill>
        <p:spPr>
          <a:xfrm>
            <a:off x="3547533" y="2391834"/>
            <a:ext cx="1883833" cy="1883833"/>
          </a:xfrm>
          <a:prstGeom prst="rect">
            <a:avLst/>
          </a:prstGeom>
        </p:spPr>
      </p:pic>
      <p:pic>
        <p:nvPicPr>
          <p:cNvPr id="7" name="Picture 6"/>
          <p:cNvPicPr>
            <a:picLocks noChangeAspect="1"/>
          </p:cNvPicPr>
          <p:nvPr/>
        </p:nvPicPr>
        <p:blipFill>
          <a:blip r:embed="rId8"/>
          <a:stretch>
            <a:fillRect/>
          </a:stretch>
        </p:blipFill>
        <p:spPr>
          <a:xfrm>
            <a:off x="6590920" y="2391834"/>
            <a:ext cx="1939246" cy="1481666"/>
          </a:xfrm>
          <a:prstGeom prst="rect">
            <a:avLst/>
          </a:prstGeom>
        </p:spPr>
      </p:pic>
      <p:pic>
        <p:nvPicPr>
          <p:cNvPr id="9" name="Picture 8"/>
          <p:cNvPicPr>
            <a:picLocks noChangeAspect="1"/>
          </p:cNvPicPr>
          <p:nvPr/>
        </p:nvPicPr>
        <p:blipFill>
          <a:blip r:embed="rId9"/>
          <a:stretch>
            <a:fillRect/>
          </a:stretch>
        </p:blipFill>
        <p:spPr>
          <a:xfrm>
            <a:off x="987171" y="2391834"/>
            <a:ext cx="1192995" cy="1651839"/>
          </a:xfrm>
          <a:prstGeom prst="rect">
            <a:avLst/>
          </a:prstGeom>
        </p:spPr>
      </p:pic>
      <p:pic>
        <p:nvPicPr>
          <p:cNvPr id="10" name="Picture 9"/>
          <p:cNvPicPr>
            <a:picLocks noChangeAspect="1"/>
          </p:cNvPicPr>
          <p:nvPr/>
        </p:nvPicPr>
        <p:blipFill>
          <a:blip r:embed="rId10"/>
          <a:stretch>
            <a:fillRect/>
          </a:stretch>
        </p:blipFill>
        <p:spPr>
          <a:xfrm>
            <a:off x="2445310" y="4924475"/>
            <a:ext cx="2049502" cy="1612723"/>
          </a:xfrm>
          <a:prstGeom prst="rect">
            <a:avLst/>
          </a:prstGeom>
        </p:spPr>
      </p:pic>
      <p:pic>
        <p:nvPicPr>
          <p:cNvPr id="11" name="Picture 10"/>
          <p:cNvPicPr>
            <a:picLocks noChangeAspect="1"/>
          </p:cNvPicPr>
          <p:nvPr/>
        </p:nvPicPr>
        <p:blipFill>
          <a:blip r:embed="rId11"/>
          <a:stretch>
            <a:fillRect/>
          </a:stretch>
        </p:blipFill>
        <p:spPr>
          <a:xfrm>
            <a:off x="4755057" y="4924475"/>
            <a:ext cx="1835863" cy="1487389"/>
          </a:xfrm>
          <a:prstGeom prst="rect">
            <a:avLst/>
          </a:prstGeom>
        </p:spPr>
      </p:pic>
      <p:pic>
        <p:nvPicPr>
          <p:cNvPr id="12" name="Picture 11"/>
          <p:cNvPicPr>
            <a:picLocks noChangeAspect="1"/>
          </p:cNvPicPr>
          <p:nvPr/>
        </p:nvPicPr>
        <p:blipFill>
          <a:blip r:embed="rId12"/>
          <a:stretch>
            <a:fillRect/>
          </a:stretch>
        </p:blipFill>
        <p:spPr>
          <a:xfrm>
            <a:off x="7044140" y="4924475"/>
            <a:ext cx="1720655" cy="1290491"/>
          </a:xfrm>
          <a:prstGeom prst="rect">
            <a:avLst/>
          </a:prstGeom>
        </p:spPr>
      </p:pic>
    </p:spTree>
    <p:extLst>
      <p:ext uri="{BB962C8B-B14F-4D97-AF65-F5344CB8AC3E}">
        <p14:creationId xmlns:p14="http://schemas.microsoft.com/office/powerpoint/2010/main" val="8894266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12573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05474" y="269283"/>
            <a:ext cx="6350000" cy="3949700"/>
          </a:xfrm>
          <a:prstGeom prst="rect">
            <a:avLst/>
          </a:prstGeom>
        </p:spPr>
      </p:pic>
      <p:sp>
        <p:nvSpPr>
          <p:cNvPr id="5" name="TextBox 4"/>
          <p:cNvSpPr txBox="1"/>
          <p:nvPr/>
        </p:nvSpPr>
        <p:spPr>
          <a:xfrm>
            <a:off x="160169" y="4839932"/>
            <a:ext cx="8843681" cy="553998"/>
          </a:xfrm>
          <a:prstGeom prst="rect">
            <a:avLst/>
          </a:prstGeom>
          <a:noFill/>
        </p:spPr>
        <p:txBody>
          <a:bodyPr wrap="square" rtlCol="0">
            <a:spAutoFit/>
          </a:bodyPr>
          <a:lstStyle/>
          <a:p>
            <a:r>
              <a:rPr lang="en-US" sz="3000" u="sng" dirty="0">
                <a:hlinkClick r:id="rId4"/>
              </a:rPr>
              <a:t>http://www.berghuis.co.nz/abiator/lsi/lsiframe.html</a:t>
            </a:r>
            <a:endParaRPr lang="en-US" sz="3000" dirty="0"/>
          </a:p>
        </p:txBody>
      </p:sp>
    </p:spTree>
    <p:extLst>
      <p:ext uri="{BB962C8B-B14F-4D97-AF65-F5344CB8AC3E}">
        <p14:creationId xmlns:p14="http://schemas.microsoft.com/office/powerpoint/2010/main" val="1656259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913" y="411909"/>
            <a:ext cx="9175921" cy="6029891"/>
          </a:xfrm>
          <a:prstGeom prst="rect">
            <a:avLst/>
          </a:prstGeom>
        </p:spPr>
      </p:pic>
    </p:spTree>
    <p:extLst>
      <p:ext uri="{BB962C8B-B14F-4D97-AF65-F5344CB8AC3E}">
        <p14:creationId xmlns:p14="http://schemas.microsoft.com/office/powerpoint/2010/main" val="106523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5020"/>
          </a:xfrm>
          <a:prstGeom prst="rect">
            <a:avLst/>
          </a:prstGeom>
        </p:spPr>
      </p:pic>
    </p:spTree>
    <p:extLst>
      <p:ext uri="{BB962C8B-B14F-4D97-AF65-F5344CB8AC3E}">
        <p14:creationId xmlns:p14="http://schemas.microsoft.com/office/powerpoint/2010/main" val="38306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2-02 at 10.1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8258"/>
            <a:ext cx="9144000" cy="6129741"/>
          </a:xfrm>
          <a:prstGeom prst="rect">
            <a:avLst/>
          </a:prstGeom>
        </p:spPr>
      </p:pic>
      <p:sp>
        <p:nvSpPr>
          <p:cNvPr id="2" name="TextBox 1"/>
          <p:cNvSpPr txBox="1"/>
          <p:nvPr/>
        </p:nvSpPr>
        <p:spPr>
          <a:xfrm>
            <a:off x="0" y="20372"/>
            <a:ext cx="9144000" cy="769441"/>
          </a:xfrm>
          <a:prstGeom prst="rect">
            <a:avLst/>
          </a:prstGeom>
          <a:solidFill>
            <a:srgbClr val="7F4E99"/>
          </a:solidFill>
        </p:spPr>
        <p:txBody>
          <a:bodyPr wrap="square" rtlCol="0">
            <a:spAutoFit/>
          </a:bodyPr>
          <a:lstStyle/>
          <a:p>
            <a:pPr algn="ctr"/>
            <a:r>
              <a:rPr lang="en-US" sz="4400" dirty="0" smtClean="0">
                <a:latin typeface="Adobe Garamond Pro"/>
                <a:cs typeface="Adobe Garamond Pro"/>
              </a:rPr>
              <a:t>Learning Style: Dominant Visual</a:t>
            </a:r>
            <a:endParaRPr lang="en-US" sz="4400" dirty="0">
              <a:latin typeface="Adobe Garamond Pro"/>
              <a:cs typeface="Adobe Garamond Pro"/>
            </a:endParaRPr>
          </a:p>
        </p:txBody>
      </p:sp>
    </p:spTree>
    <p:extLst>
      <p:ext uri="{BB962C8B-B14F-4D97-AF65-F5344CB8AC3E}">
        <p14:creationId xmlns:p14="http://schemas.microsoft.com/office/powerpoint/2010/main" val="98582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199</TotalTime>
  <Words>673</Words>
  <Application>Microsoft Macintosh PowerPoint</Application>
  <PresentationFormat>On-screen Show (4:3)</PresentationFormat>
  <Paragraphs>92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Flint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Flint Hill</dc:creator>
  <cp:lastModifiedBy>Flint Hill</cp:lastModifiedBy>
  <cp:revision>17</cp:revision>
  <dcterms:created xsi:type="dcterms:W3CDTF">2012-02-02T13:32:03Z</dcterms:created>
  <dcterms:modified xsi:type="dcterms:W3CDTF">2012-02-06T17:28:35Z</dcterms:modified>
</cp:coreProperties>
</file>