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notesMasterIdLst>
    <p:notesMasterId r:id="rId17"/>
  </p:notesMasterIdLst>
  <p:sldIdLst>
    <p:sldId id="257" r:id="rId2"/>
    <p:sldId id="258" r:id="rId3"/>
    <p:sldId id="259" r:id="rId4"/>
    <p:sldId id="267" r:id="rId5"/>
    <p:sldId id="260" r:id="rId6"/>
    <p:sldId id="261" r:id="rId7"/>
    <p:sldId id="268" r:id="rId8"/>
    <p:sldId id="263" r:id="rId9"/>
    <p:sldId id="262" r:id="rId10"/>
    <p:sldId id="264" r:id="rId11"/>
    <p:sldId id="265" r:id="rId12"/>
    <p:sldId id="266"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snapToGrid="0" snapToObjects="1">
      <p:cViewPr varScale="1">
        <p:scale>
          <a:sx n="88" d="100"/>
          <a:sy n="88" d="100"/>
        </p:scale>
        <p:origin x="-96" y="-6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190800-9E37-6944-B978-245924C85812}" type="datetimeFigureOut">
              <a:rPr lang="en-US" smtClean="0"/>
              <a:t>9/2/14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9B4F1D-8084-DB4B-8E5F-FE54CC0B9FA1}" type="slidenum">
              <a:rPr lang="en-US" smtClean="0"/>
              <a:t>‹#›</a:t>
            </a:fld>
            <a:endParaRPr lang="en-US"/>
          </a:p>
        </p:txBody>
      </p:sp>
    </p:spTree>
    <p:extLst>
      <p:ext uri="{BB962C8B-B14F-4D97-AF65-F5344CB8AC3E}">
        <p14:creationId xmlns:p14="http://schemas.microsoft.com/office/powerpoint/2010/main" val="7037716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lvl1pPr defTabSz="914501" eaLnBrk="0" hangingPunct="0">
              <a:defRPr sz="2400">
                <a:solidFill>
                  <a:schemeClr val="tx1"/>
                </a:solidFill>
                <a:latin typeface="Times New Roman" charset="0"/>
                <a:ea typeface="ＭＳ Ｐゴシック" charset="0"/>
                <a:cs typeface="ＭＳ Ｐゴシック" charset="0"/>
              </a:defRPr>
            </a:lvl1pPr>
            <a:lvl2pPr marL="727868" indent="-279949" defTabSz="914501" eaLnBrk="0" hangingPunct="0">
              <a:defRPr sz="2400">
                <a:solidFill>
                  <a:schemeClr val="tx1"/>
                </a:solidFill>
                <a:latin typeface="Times New Roman" charset="0"/>
                <a:ea typeface="ＭＳ Ｐゴシック" charset="0"/>
              </a:defRPr>
            </a:lvl2pPr>
            <a:lvl3pPr marL="1119797" indent="-223959" defTabSz="914501" eaLnBrk="0" hangingPunct="0">
              <a:defRPr sz="2400">
                <a:solidFill>
                  <a:schemeClr val="tx1"/>
                </a:solidFill>
                <a:latin typeface="Times New Roman" charset="0"/>
                <a:ea typeface="ＭＳ Ｐゴシック" charset="0"/>
              </a:defRPr>
            </a:lvl3pPr>
            <a:lvl4pPr marL="1567716" indent="-223959" defTabSz="914501" eaLnBrk="0" hangingPunct="0">
              <a:defRPr sz="2400">
                <a:solidFill>
                  <a:schemeClr val="tx1"/>
                </a:solidFill>
                <a:latin typeface="Times New Roman" charset="0"/>
                <a:ea typeface="ＭＳ Ｐゴシック" charset="0"/>
              </a:defRPr>
            </a:lvl4pPr>
            <a:lvl5pPr marL="2015635" indent="-223959" defTabSz="914501" eaLnBrk="0" hangingPunct="0">
              <a:defRPr sz="2400">
                <a:solidFill>
                  <a:schemeClr val="tx1"/>
                </a:solidFill>
                <a:latin typeface="Times New Roman" charset="0"/>
                <a:ea typeface="ＭＳ Ｐゴシック" charset="0"/>
              </a:defRPr>
            </a:lvl5pPr>
            <a:lvl6pPr marL="2463554" indent="-223959" defTabSz="914501" eaLnBrk="0" fontAlgn="base" hangingPunct="0">
              <a:spcBef>
                <a:spcPct val="0"/>
              </a:spcBef>
              <a:spcAft>
                <a:spcPct val="0"/>
              </a:spcAft>
              <a:defRPr sz="2400">
                <a:solidFill>
                  <a:schemeClr val="tx1"/>
                </a:solidFill>
                <a:latin typeface="Times New Roman" charset="0"/>
                <a:ea typeface="ＭＳ Ｐゴシック" charset="0"/>
              </a:defRPr>
            </a:lvl6pPr>
            <a:lvl7pPr marL="2911472" indent="-223959" defTabSz="914501" eaLnBrk="0" fontAlgn="base" hangingPunct="0">
              <a:spcBef>
                <a:spcPct val="0"/>
              </a:spcBef>
              <a:spcAft>
                <a:spcPct val="0"/>
              </a:spcAft>
              <a:defRPr sz="2400">
                <a:solidFill>
                  <a:schemeClr val="tx1"/>
                </a:solidFill>
                <a:latin typeface="Times New Roman" charset="0"/>
                <a:ea typeface="ＭＳ Ｐゴシック" charset="0"/>
              </a:defRPr>
            </a:lvl7pPr>
            <a:lvl8pPr marL="3359391" indent="-223959" defTabSz="914501" eaLnBrk="0" fontAlgn="base" hangingPunct="0">
              <a:spcBef>
                <a:spcPct val="0"/>
              </a:spcBef>
              <a:spcAft>
                <a:spcPct val="0"/>
              </a:spcAft>
              <a:defRPr sz="2400">
                <a:solidFill>
                  <a:schemeClr val="tx1"/>
                </a:solidFill>
                <a:latin typeface="Times New Roman" charset="0"/>
                <a:ea typeface="ＭＳ Ｐゴシック" charset="0"/>
              </a:defRPr>
            </a:lvl8pPr>
            <a:lvl9pPr marL="3807310" indent="-223959" defTabSz="914501"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15D15D35-F3A6-F246-9028-12F04AD8FF7B}" type="slidenum">
              <a:rPr lang="en-US" sz="1200">
                <a:solidFill>
                  <a:prstClr val="black"/>
                </a:solidFill>
              </a:rPr>
              <a:pPr eaLnBrk="1" hangingPunct="1"/>
              <a:t>1</a:t>
            </a:fld>
            <a:endParaRPr lang="en-US" sz="1200">
              <a:solidFill>
                <a:prstClr val="black"/>
              </a:solidFill>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pPr eaLnBrk="1" hangingPunct="1"/>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t214"/>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t="14902" b="3605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3"/>
          <p:cNvSpPr>
            <a:spLocks noChangeArrowheads="1"/>
          </p:cNvSpPr>
          <p:nvPr/>
        </p:nvSpPr>
        <p:spPr bwMode="auto">
          <a:xfrm>
            <a:off x="0" y="990600"/>
            <a:ext cx="3657600" cy="111125"/>
          </a:xfrm>
          <a:prstGeom prst="rect">
            <a:avLst/>
          </a:prstGeom>
          <a:gradFill rotWithShape="0">
            <a:gsLst>
              <a:gs pos="0">
                <a:srgbClr val="006600"/>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cs typeface="ＭＳ Ｐゴシック" charset="0"/>
            </a:endParaRPr>
          </a:p>
        </p:txBody>
      </p:sp>
      <p:pic>
        <p:nvPicPr>
          <p:cNvPr id="6" name="Picture 22" descr="GMU_PLogo_RGB"/>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19913" y="5318125"/>
            <a:ext cx="2144712"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27"/>
          <p:cNvSpPr txBox="1">
            <a:spLocks noChangeArrowheads="1"/>
          </p:cNvSpPr>
          <p:nvPr/>
        </p:nvSpPr>
        <p:spPr bwMode="auto">
          <a:xfrm>
            <a:off x="3289300" y="6348413"/>
            <a:ext cx="256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0"/>
              </a:spcBef>
              <a:spcAft>
                <a:spcPct val="0"/>
              </a:spcAft>
            </a:pPr>
            <a:r>
              <a:rPr lang="en-US" sz="1800" b="1" smtClean="0">
                <a:solidFill>
                  <a:srgbClr val="006600"/>
                </a:solidFill>
              </a:rPr>
              <a:t>Think.  Learn.  Succeed.</a:t>
            </a:r>
            <a:endParaRPr lang="en-US" smtClean="0">
              <a:solidFill>
                <a:srgbClr val="000000"/>
              </a:solidFill>
            </a:endParaRPr>
          </a:p>
        </p:txBody>
      </p:sp>
      <p:sp>
        <p:nvSpPr>
          <p:cNvPr id="10247" name="Rectangle 7"/>
          <p:cNvSpPr>
            <a:spLocks noGrp="1" noChangeArrowheads="1"/>
          </p:cNvSpPr>
          <p:nvPr>
            <p:ph type="ctrTitle" sz="quarter"/>
          </p:nvPr>
        </p:nvSpPr>
        <p:spPr>
          <a:xfrm>
            <a:off x="685800" y="990600"/>
            <a:ext cx="7772400" cy="1143000"/>
          </a:xfrm>
        </p:spPr>
        <p:txBody>
          <a:bodyPr lIns="92075" tIns="46038" rIns="92075" bIns="46038" anchor="b"/>
          <a:lstStyle>
            <a:lvl1pPr algn="ctr">
              <a:defRPr/>
            </a:lvl1pPr>
          </a:lstStyle>
          <a:p>
            <a:r>
              <a:rPr lang="en-US"/>
              <a:t>Click to edit Master title style</a:t>
            </a:r>
          </a:p>
        </p:txBody>
      </p:sp>
      <p:sp>
        <p:nvSpPr>
          <p:cNvPr id="10248" name="Rectangle 8"/>
          <p:cNvSpPr>
            <a:spLocks noGrp="1" noChangeArrowheads="1"/>
          </p:cNvSpPr>
          <p:nvPr>
            <p:ph type="subTitle" sz="quarter" idx="1"/>
          </p:nvPr>
        </p:nvSpPr>
        <p:spPr>
          <a:xfrm>
            <a:off x="1371600" y="2895600"/>
            <a:ext cx="6400800" cy="1752600"/>
          </a:xfrm>
        </p:spPr>
        <p:txBody>
          <a:bodyPr lIns="92075" tIns="46038" rIns="92075" bIns="46038"/>
          <a:lstStyle>
            <a:lvl1pPr marL="0" indent="0" algn="ctr">
              <a:defRPr/>
            </a:lvl1pPr>
          </a:lstStyle>
          <a:p>
            <a:r>
              <a:rPr lang="en-US"/>
              <a:t>Click to edit Master subtitle style</a:t>
            </a:r>
          </a:p>
        </p:txBody>
      </p:sp>
      <p:sp>
        <p:nvSpPr>
          <p:cNvPr id="8" name="Rectangle 18"/>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9" name="Rectangle 19"/>
          <p:cNvSpPr>
            <a:spLocks noGrp="1" noChangeArrowheads="1"/>
          </p:cNvSpPr>
          <p:nvPr>
            <p:ph type="sldNum" sz="quarter" idx="11"/>
          </p:nvPr>
        </p:nvSpPr>
        <p:spPr>
          <a:xfrm>
            <a:off x="193675" y="6248400"/>
            <a:ext cx="457200" cy="457200"/>
          </a:xfrm>
        </p:spPr>
        <p:txBody>
          <a:bodyPr/>
          <a:lstStyle>
            <a:lvl1pPr>
              <a:defRPr smtClean="0"/>
            </a:lvl1pPr>
          </a:lstStyle>
          <a:p>
            <a:pPr>
              <a:defRPr/>
            </a:pPr>
            <a:fld id="{51FA644E-3B40-6D42-B619-8422723B63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8966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6"/>
          <p:cNvSpPr>
            <a:spLocks noGrp="1" noChangeArrowheads="1"/>
          </p:cNvSpPr>
          <p:nvPr>
            <p:ph type="sldNum" sz="quarter" idx="11"/>
          </p:nvPr>
        </p:nvSpPr>
        <p:spPr>
          <a:ln/>
        </p:spPr>
        <p:txBody>
          <a:bodyPr/>
          <a:lstStyle>
            <a:lvl1pPr>
              <a:defRPr/>
            </a:lvl1pPr>
          </a:lstStyle>
          <a:p>
            <a:pPr>
              <a:defRPr/>
            </a:pPr>
            <a:fld id="{92B3FED6-37AA-0148-8F83-E77C3393B7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2696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52388"/>
            <a:ext cx="2038350" cy="5129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2388"/>
            <a:ext cx="5962650" cy="5129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6"/>
          <p:cNvSpPr>
            <a:spLocks noGrp="1" noChangeArrowheads="1"/>
          </p:cNvSpPr>
          <p:nvPr>
            <p:ph type="sldNum" sz="quarter" idx="11"/>
          </p:nvPr>
        </p:nvSpPr>
        <p:spPr>
          <a:ln/>
        </p:spPr>
        <p:txBody>
          <a:bodyPr/>
          <a:lstStyle>
            <a:lvl1pPr>
              <a:defRPr/>
            </a:lvl1pPr>
          </a:lstStyle>
          <a:p>
            <a:pPr>
              <a:defRPr/>
            </a:pPr>
            <a:fld id="{F361993A-2BFD-B542-AC98-AC5A792E5B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2788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2388"/>
            <a:ext cx="8153400" cy="10906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40005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371600"/>
            <a:ext cx="40005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6"/>
          <p:cNvSpPr>
            <a:spLocks noGrp="1" noChangeArrowheads="1"/>
          </p:cNvSpPr>
          <p:nvPr>
            <p:ph type="sldNum" sz="quarter" idx="11"/>
          </p:nvPr>
        </p:nvSpPr>
        <p:spPr>
          <a:ln/>
        </p:spPr>
        <p:txBody>
          <a:bodyPr/>
          <a:lstStyle>
            <a:lvl1pPr>
              <a:defRPr/>
            </a:lvl1pPr>
          </a:lstStyle>
          <a:p>
            <a:pPr>
              <a:defRPr/>
            </a:pPr>
            <a:fld id="{07A9106D-970A-C845-8D8E-5FC68CE4DC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5352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6"/>
          <p:cNvSpPr>
            <a:spLocks noGrp="1" noChangeArrowheads="1"/>
          </p:cNvSpPr>
          <p:nvPr>
            <p:ph type="sldNum" sz="quarter" idx="11"/>
          </p:nvPr>
        </p:nvSpPr>
        <p:spPr>
          <a:ln/>
        </p:spPr>
        <p:txBody>
          <a:bodyPr/>
          <a:lstStyle>
            <a:lvl1pPr>
              <a:defRPr/>
            </a:lvl1pPr>
          </a:lstStyle>
          <a:p>
            <a:pPr>
              <a:defRPr/>
            </a:pPr>
            <a:fld id="{291EDCE6-B1D9-6945-8949-0AC483EF6CD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76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6"/>
          <p:cNvSpPr>
            <a:spLocks noGrp="1" noChangeArrowheads="1"/>
          </p:cNvSpPr>
          <p:nvPr>
            <p:ph type="sldNum" sz="quarter" idx="11"/>
          </p:nvPr>
        </p:nvSpPr>
        <p:spPr>
          <a:ln/>
        </p:spPr>
        <p:txBody>
          <a:bodyPr/>
          <a:lstStyle>
            <a:lvl1pPr>
              <a:defRPr/>
            </a:lvl1pPr>
          </a:lstStyle>
          <a:p>
            <a:pPr>
              <a:defRPr/>
            </a:pPr>
            <a:fld id="{F8608AB2-546F-BF4F-B5A2-1A18226CF1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066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3716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6"/>
          <p:cNvSpPr>
            <a:spLocks noGrp="1" noChangeArrowheads="1"/>
          </p:cNvSpPr>
          <p:nvPr>
            <p:ph type="sldNum" sz="quarter" idx="11"/>
          </p:nvPr>
        </p:nvSpPr>
        <p:spPr>
          <a:ln/>
        </p:spPr>
        <p:txBody>
          <a:bodyPr/>
          <a:lstStyle>
            <a:lvl1pPr>
              <a:defRPr/>
            </a:lvl1pPr>
          </a:lstStyle>
          <a:p>
            <a:pPr>
              <a:defRPr/>
            </a:pPr>
            <a:fld id="{1DF8F5D4-B924-9442-A4C8-B28A4BC457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002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6"/>
          <p:cNvSpPr>
            <a:spLocks noGrp="1" noChangeArrowheads="1"/>
          </p:cNvSpPr>
          <p:nvPr>
            <p:ph type="sldNum" sz="quarter" idx="11"/>
          </p:nvPr>
        </p:nvSpPr>
        <p:spPr>
          <a:ln/>
        </p:spPr>
        <p:txBody>
          <a:bodyPr/>
          <a:lstStyle>
            <a:lvl1pPr>
              <a:defRPr/>
            </a:lvl1pPr>
          </a:lstStyle>
          <a:p>
            <a:pPr>
              <a:defRPr/>
            </a:pPr>
            <a:fld id="{4630A7F6-DE79-E14E-AF96-469F31626A8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282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6"/>
          <p:cNvSpPr>
            <a:spLocks noGrp="1" noChangeArrowheads="1"/>
          </p:cNvSpPr>
          <p:nvPr>
            <p:ph type="sldNum" sz="quarter" idx="11"/>
          </p:nvPr>
        </p:nvSpPr>
        <p:spPr>
          <a:ln/>
        </p:spPr>
        <p:txBody>
          <a:bodyPr/>
          <a:lstStyle>
            <a:lvl1pPr>
              <a:defRPr/>
            </a:lvl1pPr>
          </a:lstStyle>
          <a:p>
            <a:pPr>
              <a:defRPr/>
            </a:pPr>
            <a:fld id="{16A2B224-2371-C544-87AD-45E9B791BB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7298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6"/>
          <p:cNvSpPr>
            <a:spLocks noGrp="1" noChangeArrowheads="1"/>
          </p:cNvSpPr>
          <p:nvPr>
            <p:ph type="sldNum" sz="quarter" idx="11"/>
          </p:nvPr>
        </p:nvSpPr>
        <p:spPr>
          <a:ln/>
        </p:spPr>
        <p:txBody>
          <a:bodyPr/>
          <a:lstStyle>
            <a:lvl1pPr>
              <a:defRPr/>
            </a:lvl1pPr>
          </a:lstStyle>
          <a:p>
            <a:pPr>
              <a:defRPr/>
            </a:pPr>
            <a:fld id="{1319B7D6-F706-B042-BB84-E0B854A494E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8482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6"/>
          <p:cNvSpPr>
            <a:spLocks noGrp="1" noChangeArrowheads="1"/>
          </p:cNvSpPr>
          <p:nvPr>
            <p:ph type="sldNum" sz="quarter" idx="11"/>
          </p:nvPr>
        </p:nvSpPr>
        <p:spPr>
          <a:ln/>
        </p:spPr>
        <p:txBody>
          <a:bodyPr/>
          <a:lstStyle>
            <a:lvl1pPr>
              <a:defRPr/>
            </a:lvl1pPr>
          </a:lstStyle>
          <a:p>
            <a:pPr>
              <a:defRPr/>
            </a:pPr>
            <a:fld id="{5CC53857-6F84-744F-A71E-987A8C1A58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3879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6"/>
          <p:cNvSpPr>
            <a:spLocks noGrp="1" noChangeArrowheads="1"/>
          </p:cNvSpPr>
          <p:nvPr>
            <p:ph type="sldNum" sz="quarter" idx="11"/>
          </p:nvPr>
        </p:nvSpPr>
        <p:spPr>
          <a:ln/>
        </p:spPr>
        <p:txBody>
          <a:bodyPr/>
          <a:lstStyle>
            <a:lvl1pPr>
              <a:defRPr/>
            </a:lvl1pPr>
          </a:lstStyle>
          <a:p>
            <a:pPr>
              <a:defRPr/>
            </a:pPr>
            <a:fld id="{058DBFCB-3F74-CA4E-9246-C84A23392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099534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0C0C0"/>
            </a:gs>
            <a:gs pos="50000">
              <a:srgbClr val="FFFFFF"/>
            </a:gs>
            <a:gs pos="100000">
              <a:srgbClr val="C0C0C0"/>
            </a:gs>
          </a:gsLst>
          <a:lin ang="18900000" scaled="1"/>
        </a:gradFill>
        <a:effectLst/>
      </p:bgPr>
    </p:bg>
    <p:spTree>
      <p:nvGrpSpPr>
        <p:cNvPr id="1" name=""/>
        <p:cNvGrpSpPr/>
        <p:nvPr/>
      </p:nvGrpSpPr>
      <p:grpSpPr>
        <a:xfrm>
          <a:off x="0" y="0"/>
          <a:ext cx="0" cy="0"/>
          <a:chOff x="0" y="0"/>
          <a:chExt cx="0" cy="0"/>
        </a:xfrm>
      </p:grpSpPr>
      <p:sp>
        <p:nvSpPr>
          <p:cNvPr id="9230" name="Rectangle 14"/>
          <p:cNvSpPr>
            <a:spLocks noGrp="1" noChangeArrowheads="1"/>
          </p:cNvSpPr>
          <p:nvPr>
            <p:ph type="dt" sz="half" idx="2"/>
          </p:nvPr>
        </p:nvSpPr>
        <p:spPr bwMode="auto">
          <a:xfrm>
            <a:off x="914400" y="6248400"/>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Times New Roman" pitchFamily="18" charset="0"/>
                <a:ea typeface="+mn-ea"/>
                <a:cs typeface="+mn-cs"/>
              </a:defRPr>
            </a:lvl1pPr>
          </a:lstStyle>
          <a:p>
            <a:pPr defTabSz="914400" fontAlgn="base">
              <a:spcBef>
                <a:spcPct val="0"/>
              </a:spcBef>
              <a:spcAft>
                <a:spcPct val="0"/>
              </a:spcAft>
              <a:defRPr/>
            </a:pPr>
            <a:endParaRPr lang="en-US">
              <a:solidFill>
                <a:srgbClr val="000000"/>
              </a:solidFill>
            </a:endParaRPr>
          </a:p>
        </p:txBody>
      </p:sp>
      <p:sp>
        <p:nvSpPr>
          <p:cNvPr id="9232" name="Rectangle 16"/>
          <p:cNvSpPr>
            <a:spLocks noGrp="1" noChangeArrowheads="1"/>
          </p:cNvSpPr>
          <p:nvPr>
            <p:ph type="sldNum" sz="quarter" idx="4"/>
          </p:nvPr>
        </p:nvSpPr>
        <p:spPr bwMode="auto">
          <a:xfrm>
            <a:off x="193675" y="6248400"/>
            <a:ext cx="465138"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bg1"/>
                </a:solidFill>
                <a:cs typeface="+mn-cs"/>
              </a:defRPr>
            </a:lvl1pPr>
          </a:lstStyle>
          <a:p>
            <a:pPr defTabSz="914400" fontAlgn="base">
              <a:spcBef>
                <a:spcPct val="0"/>
              </a:spcBef>
              <a:spcAft>
                <a:spcPct val="0"/>
              </a:spcAft>
              <a:defRPr/>
            </a:pPr>
            <a:fld id="{14434535-E0B1-0F40-A813-E95CFBD09ED2}" type="slidenum">
              <a:rPr lang="en-US">
                <a:solidFill>
                  <a:srgbClr val="000000"/>
                </a:solidFill>
                <a:latin typeface="Times New Roman" charset="0"/>
                <a:ea typeface="ＭＳ Ｐゴシック" charset="0"/>
              </a:rPr>
              <a:pPr defTabSz="914400" fontAlgn="base">
                <a:spcBef>
                  <a:spcPct val="0"/>
                </a:spcBef>
                <a:spcAft>
                  <a:spcPct val="0"/>
                </a:spcAft>
                <a:defRPr/>
              </a:pPr>
              <a:t>‹#›</a:t>
            </a:fld>
            <a:endParaRPr lang="en-US">
              <a:solidFill>
                <a:srgbClr val="000000"/>
              </a:solidFill>
              <a:latin typeface="Times New Roman" charset="0"/>
              <a:ea typeface="ＭＳ Ｐゴシック" charset="0"/>
            </a:endParaRPr>
          </a:p>
        </p:txBody>
      </p:sp>
      <p:pic>
        <p:nvPicPr>
          <p:cNvPr id="1028" name="Picture 17" descr="GrayCurve"/>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14800" y="4333875"/>
            <a:ext cx="502920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19"/>
          <p:cNvSpPr>
            <a:spLocks noChangeArrowheads="1"/>
          </p:cNvSpPr>
          <p:nvPr/>
        </p:nvSpPr>
        <p:spPr bwMode="auto">
          <a:xfrm>
            <a:off x="0" y="990600"/>
            <a:ext cx="9144000" cy="103188"/>
          </a:xfrm>
          <a:prstGeom prst="rect">
            <a:avLst/>
          </a:prstGeom>
          <a:gradFill rotWithShape="0">
            <a:gsLst>
              <a:gs pos="0">
                <a:srgbClr val="006600"/>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sz="2400" smtClean="0">
              <a:solidFill>
                <a:srgbClr val="000000"/>
              </a:solidFill>
              <a:latin typeface="Times New Roman" charset="0"/>
              <a:ea typeface="ＭＳ Ｐゴシック" charset="0"/>
              <a:cs typeface="ＭＳ Ｐゴシック" charset="0"/>
            </a:endParaRPr>
          </a:p>
        </p:txBody>
      </p:sp>
      <p:sp>
        <p:nvSpPr>
          <p:cNvPr id="1030" name="Rectangle 13"/>
          <p:cNvSpPr>
            <a:spLocks noGrp="1" noChangeArrowheads="1"/>
          </p:cNvSpPr>
          <p:nvPr>
            <p:ph type="body" idx="1"/>
          </p:nvPr>
        </p:nvSpPr>
        <p:spPr bwMode="auto">
          <a:xfrm>
            <a:off x="609600" y="1371600"/>
            <a:ext cx="8153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12"/>
          <p:cNvSpPr>
            <a:spLocks noGrp="1" noChangeArrowheads="1"/>
          </p:cNvSpPr>
          <p:nvPr>
            <p:ph type="title"/>
          </p:nvPr>
        </p:nvSpPr>
        <p:spPr bwMode="auto">
          <a:xfrm>
            <a:off x="609600" y="52388"/>
            <a:ext cx="81534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1032" name="Picture 18" descr="GMU_PLogo_RGB"/>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19913" y="5318125"/>
            <a:ext cx="2144712"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26"/>
          <p:cNvSpPr txBox="1">
            <a:spLocks noChangeArrowheads="1"/>
          </p:cNvSpPr>
          <p:nvPr/>
        </p:nvSpPr>
        <p:spPr bwMode="auto">
          <a:xfrm>
            <a:off x="3289300" y="6348413"/>
            <a:ext cx="256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defTabSz="914400" eaLnBrk="1" fontAlgn="base" hangingPunct="1">
              <a:spcBef>
                <a:spcPct val="0"/>
              </a:spcBef>
              <a:spcAft>
                <a:spcPct val="0"/>
              </a:spcAft>
            </a:pPr>
            <a:r>
              <a:rPr lang="en-US" sz="1800" b="1" smtClean="0">
                <a:solidFill>
                  <a:srgbClr val="006600"/>
                </a:solidFill>
              </a:rPr>
              <a:t>Think.  Learn.  Succeed.</a:t>
            </a:r>
            <a:endParaRPr lang="en-US" smtClean="0">
              <a:solidFill>
                <a:srgbClr val="000000"/>
              </a:solidFill>
            </a:endParaRPr>
          </a:p>
        </p:txBody>
      </p:sp>
    </p:spTree>
    <p:extLst>
      <p:ext uri="{BB962C8B-B14F-4D97-AF65-F5344CB8AC3E}">
        <p14:creationId xmlns:p14="http://schemas.microsoft.com/office/powerpoint/2010/main" val="7133174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l" rtl="0" eaLnBrk="0" fontAlgn="base" hangingPunct="0">
        <a:spcBef>
          <a:spcPct val="0"/>
        </a:spcBef>
        <a:spcAft>
          <a:spcPct val="0"/>
        </a:spcAft>
        <a:defRPr sz="44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Times New Roman" pitchFamily="18" charset="0"/>
        </a:defRPr>
      </a:lvl6pPr>
      <a:lvl7pPr marL="914400" algn="l" rtl="0" fontAlgn="base">
        <a:spcBef>
          <a:spcPct val="0"/>
        </a:spcBef>
        <a:spcAft>
          <a:spcPct val="0"/>
        </a:spcAft>
        <a:defRPr sz="4400">
          <a:solidFill>
            <a:schemeClr val="bg1"/>
          </a:solidFill>
          <a:latin typeface="Times New Roman" pitchFamily="18" charset="0"/>
        </a:defRPr>
      </a:lvl7pPr>
      <a:lvl8pPr marL="1371600" algn="l" rtl="0" fontAlgn="base">
        <a:spcBef>
          <a:spcPct val="0"/>
        </a:spcBef>
        <a:spcAft>
          <a:spcPct val="0"/>
        </a:spcAft>
        <a:defRPr sz="4400">
          <a:solidFill>
            <a:schemeClr val="bg1"/>
          </a:solidFill>
          <a:latin typeface="Times New Roman" pitchFamily="18" charset="0"/>
        </a:defRPr>
      </a:lvl8pPr>
      <a:lvl9pPr marL="1828800" algn="l" rtl="0" fontAlgn="base">
        <a:spcBef>
          <a:spcPct val="0"/>
        </a:spcBef>
        <a:spcAft>
          <a:spcPct val="0"/>
        </a:spcAft>
        <a:defRPr sz="4400">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lr>
          <a:srgbClr val="006600"/>
        </a:buClr>
        <a:defRPr sz="3200">
          <a:solidFill>
            <a:schemeClr val="bg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6600"/>
        </a:buClr>
        <a:buChar char="•"/>
        <a:defRPr sz="2800">
          <a:solidFill>
            <a:schemeClr val="bg1"/>
          </a:solidFill>
          <a:latin typeface="+mn-lt"/>
          <a:ea typeface="ＭＳ Ｐゴシック" charset="0"/>
        </a:defRPr>
      </a:lvl2pPr>
      <a:lvl3pPr marL="1143000" indent="-228600" algn="l" rtl="0" eaLnBrk="0" fontAlgn="base" hangingPunct="0">
        <a:spcBef>
          <a:spcPct val="20000"/>
        </a:spcBef>
        <a:spcAft>
          <a:spcPct val="0"/>
        </a:spcAft>
        <a:buClr>
          <a:srgbClr val="006600"/>
        </a:buClr>
        <a:buChar char="–"/>
        <a:defRPr sz="24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5pPr>
      <a:lvl6pPr marL="2514600" indent="-228600" algn="l" rtl="0" fontAlgn="base">
        <a:spcBef>
          <a:spcPct val="20000"/>
        </a:spcBef>
        <a:spcAft>
          <a:spcPct val="0"/>
        </a:spcAft>
        <a:buClr>
          <a:srgbClr val="006600"/>
        </a:buClr>
        <a:buChar char="–"/>
        <a:defRPr sz="2000">
          <a:solidFill>
            <a:schemeClr val="bg1"/>
          </a:solidFill>
          <a:latin typeface="+mn-lt"/>
        </a:defRPr>
      </a:lvl6pPr>
      <a:lvl7pPr marL="2971800" indent="-228600" algn="l" rtl="0" fontAlgn="base">
        <a:spcBef>
          <a:spcPct val="20000"/>
        </a:spcBef>
        <a:spcAft>
          <a:spcPct val="0"/>
        </a:spcAft>
        <a:buClr>
          <a:srgbClr val="006600"/>
        </a:buClr>
        <a:buChar char="–"/>
        <a:defRPr sz="2000">
          <a:solidFill>
            <a:schemeClr val="bg1"/>
          </a:solidFill>
          <a:latin typeface="+mn-lt"/>
        </a:defRPr>
      </a:lvl7pPr>
      <a:lvl8pPr marL="3429000" indent="-228600" algn="l" rtl="0" fontAlgn="base">
        <a:spcBef>
          <a:spcPct val="20000"/>
        </a:spcBef>
        <a:spcAft>
          <a:spcPct val="0"/>
        </a:spcAft>
        <a:buClr>
          <a:srgbClr val="006600"/>
        </a:buClr>
        <a:buChar char="–"/>
        <a:defRPr sz="2000">
          <a:solidFill>
            <a:schemeClr val="bg1"/>
          </a:solidFill>
          <a:latin typeface="+mn-lt"/>
        </a:defRPr>
      </a:lvl8pPr>
      <a:lvl9pPr marL="3886200" indent="-228600" algn="l" rtl="0" fontAlgn="base">
        <a:spcBef>
          <a:spcPct val="20000"/>
        </a:spcBef>
        <a:spcAft>
          <a:spcPct val="0"/>
        </a:spcAft>
        <a:buClr>
          <a:srgbClr val="006600"/>
        </a:buClr>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762000" y="1219200"/>
            <a:ext cx="7772400" cy="2209800"/>
          </a:xfrm>
        </p:spPr>
        <p:txBody>
          <a:bodyPr/>
          <a:lstStyle/>
          <a:p>
            <a:pPr eaLnBrk="1" hangingPunct="1"/>
            <a:r>
              <a:rPr lang="en-US" sz="3600" dirty="0" smtClean="0">
                <a:latin typeface="Times New Roman" charset="0"/>
              </a:rPr>
              <a:t>The Role of Learning Beliefs on the Acquisition of Self-regulated Learning and Academic Achievement of Students Transitioning to High School</a:t>
            </a:r>
            <a:endParaRPr lang="en-US" sz="3600" dirty="0">
              <a:latin typeface="Times New Roman" charset="0"/>
            </a:endParaRPr>
          </a:p>
        </p:txBody>
      </p:sp>
      <p:sp>
        <p:nvSpPr>
          <p:cNvPr id="16386" name="Rectangle 3"/>
          <p:cNvSpPr>
            <a:spLocks noGrp="1" noChangeArrowheads="1"/>
          </p:cNvSpPr>
          <p:nvPr>
            <p:ph type="subTitle" idx="1"/>
          </p:nvPr>
        </p:nvSpPr>
        <p:spPr>
          <a:xfrm>
            <a:off x="2590800" y="4267200"/>
            <a:ext cx="3962400" cy="1752600"/>
          </a:xfrm>
        </p:spPr>
        <p:txBody>
          <a:bodyPr/>
          <a:lstStyle/>
          <a:p>
            <a:pPr eaLnBrk="1" hangingPunct="1"/>
            <a:r>
              <a:rPr lang="en-US" sz="2000" dirty="0">
                <a:latin typeface="Times New Roman" charset="0"/>
              </a:rPr>
              <a:t>Silvia Moore</a:t>
            </a:r>
          </a:p>
          <a:p>
            <a:pPr eaLnBrk="1" hangingPunct="1"/>
            <a:r>
              <a:rPr lang="en-US" sz="2000" dirty="0">
                <a:latin typeface="Times New Roman" charset="0"/>
              </a:rPr>
              <a:t>George Mason University</a:t>
            </a:r>
          </a:p>
          <a:p>
            <a:pPr eaLnBrk="1" hangingPunct="1"/>
            <a:r>
              <a:rPr lang="en-US" sz="2000" dirty="0" smtClean="0">
                <a:latin typeface="Times New Roman" charset="0"/>
              </a:rPr>
              <a:t>September 4, 2014</a:t>
            </a:r>
            <a:endParaRPr lang="en-US" sz="2000" dirty="0">
              <a:latin typeface="Times New Roman" charset="0"/>
            </a:endParaRPr>
          </a:p>
        </p:txBody>
      </p:sp>
    </p:spTree>
    <p:extLst>
      <p:ext uri="{BB962C8B-B14F-4D97-AF65-F5344CB8AC3E}">
        <p14:creationId xmlns:p14="http://schemas.microsoft.com/office/powerpoint/2010/main" val="34622433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
            <a:ext cx="9144000" cy="986528"/>
          </a:xfrm>
        </p:spPr>
        <p:txBody>
          <a:bodyPr/>
          <a:lstStyle/>
          <a:p>
            <a:pPr algn="ctr"/>
            <a:r>
              <a:rPr lang="en-US" sz="3200" dirty="0" smtClean="0"/>
              <a:t>Quasi-Experimental Research</a:t>
            </a:r>
            <a:br>
              <a:rPr lang="en-US" sz="3200" dirty="0" smtClean="0"/>
            </a:br>
            <a:r>
              <a:rPr lang="en-US" sz="3200" dirty="0" smtClean="0"/>
              <a:t>Intervention Study Procedures</a:t>
            </a:r>
            <a:endParaRPr lang="en-US" sz="3200" dirty="0"/>
          </a:p>
        </p:txBody>
      </p:sp>
      <p:pic>
        <p:nvPicPr>
          <p:cNvPr id="5" name="Picture 4"/>
          <p:cNvPicPr>
            <a:picLocks noChangeAspect="1"/>
          </p:cNvPicPr>
          <p:nvPr/>
        </p:nvPicPr>
        <p:blipFill>
          <a:blip r:embed="rId2"/>
          <a:stretch>
            <a:fillRect/>
          </a:stretch>
        </p:blipFill>
        <p:spPr>
          <a:xfrm>
            <a:off x="0" y="1129678"/>
            <a:ext cx="7056881" cy="5193184"/>
          </a:xfrm>
          <a:prstGeom prst="rect">
            <a:avLst/>
          </a:prstGeom>
        </p:spPr>
      </p:pic>
    </p:spTree>
    <p:extLst>
      <p:ext uri="{BB962C8B-B14F-4D97-AF65-F5344CB8AC3E}">
        <p14:creationId xmlns:p14="http://schemas.microsoft.com/office/powerpoint/2010/main" val="171041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of Study</a:t>
            </a:r>
            <a:endParaRPr lang="en-US" dirty="0"/>
          </a:p>
        </p:txBody>
      </p:sp>
      <p:sp>
        <p:nvSpPr>
          <p:cNvPr id="3" name="Content Placeholder 2"/>
          <p:cNvSpPr>
            <a:spLocks noGrp="1"/>
          </p:cNvSpPr>
          <p:nvPr>
            <p:ph idx="1"/>
          </p:nvPr>
        </p:nvSpPr>
        <p:spPr>
          <a:xfrm>
            <a:off x="0" y="1371599"/>
            <a:ext cx="9144000" cy="4473573"/>
          </a:xfrm>
        </p:spPr>
        <p:txBody>
          <a:bodyPr/>
          <a:lstStyle/>
          <a:p>
            <a:r>
              <a:rPr lang="en-US" sz="2800" dirty="0"/>
              <a:t>This study can be considered a 2 (Attribution retraining with goal setting and goal setting with no attribution retraining) X 2 (average students and low average students) between-subjects factorial design, because there are two </a:t>
            </a:r>
            <a:r>
              <a:rPr lang="en-US" sz="2800" b="1" dirty="0"/>
              <a:t>independent variables.</a:t>
            </a:r>
            <a:r>
              <a:rPr lang="en-US" sz="2800" dirty="0"/>
              <a:t> The intervention has two levels, AR and </a:t>
            </a:r>
            <a:r>
              <a:rPr lang="en-US" sz="2800" dirty="0" err="1"/>
              <a:t>NoAR</a:t>
            </a:r>
            <a:r>
              <a:rPr lang="en-US" sz="2800" dirty="0"/>
              <a:t>. The student </a:t>
            </a:r>
            <a:r>
              <a:rPr lang="en-US" sz="2800" b="1" dirty="0"/>
              <a:t>condition </a:t>
            </a:r>
            <a:r>
              <a:rPr lang="en-US" sz="2800" dirty="0"/>
              <a:t>has two levels: average (2.5 to 3.0 GPA) and low average (&lt; 2.4 GPA). The </a:t>
            </a:r>
            <a:r>
              <a:rPr lang="en-US" sz="2800" b="1" dirty="0"/>
              <a:t>dependent</a:t>
            </a:r>
            <a:r>
              <a:rPr lang="en-US" sz="2800" dirty="0"/>
              <a:t> measures are goal setting, academic engagement (homework submission and quality) and academic achievement GPA.</a:t>
            </a:r>
          </a:p>
          <a:p>
            <a:endParaRPr lang="en-US" sz="2800" dirty="0"/>
          </a:p>
        </p:txBody>
      </p:sp>
    </p:spTree>
    <p:extLst>
      <p:ext uri="{BB962C8B-B14F-4D97-AF65-F5344CB8AC3E}">
        <p14:creationId xmlns:p14="http://schemas.microsoft.com/office/powerpoint/2010/main" val="228483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a:xfrm>
            <a:off x="118938" y="1126289"/>
            <a:ext cx="8534400" cy="4530393"/>
          </a:xfrm>
        </p:spPr>
        <p:txBody>
          <a:bodyPr/>
          <a:lstStyle/>
          <a:p>
            <a:r>
              <a:rPr lang="en-US" sz="1100" dirty="0" err="1"/>
              <a:t>Akos</a:t>
            </a:r>
            <a:r>
              <a:rPr lang="en-US" sz="1100" dirty="0"/>
              <a:t>, P., &amp; </a:t>
            </a:r>
            <a:r>
              <a:rPr lang="en-US" sz="1100" dirty="0" err="1"/>
              <a:t>Galassi</a:t>
            </a:r>
            <a:r>
              <a:rPr lang="en-US" sz="1100" dirty="0"/>
              <a:t>, J. P. (2004). Gender and race as variables in psychosocial adjustment to middle and high school. The Journal of Educational Research, 98(2), 102-108.</a:t>
            </a:r>
          </a:p>
          <a:p>
            <a:r>
              <a:rPr lang="en-US" sz="1100" dirty="0"/>
              <a:t>Appleton, J., Christenson, S., &amp; furlong, M., (2008).  Student engagement with school: Critical conceptual and methodological issues of the construct.  </a:t>
            </a:r>
            <a:r>
              <a:rPr lang="en-US" sz="1100" i="1" dirty="0"/>
              <a:t>Psychology in the Schools</a:t>
            </a:r>
            <a:r>
              <a:rPr lang="en-US" sz="1100" dirty="0"/>
              <a:t>, 45, 369-386.</a:t>
            </a:r>
          </a:p>
          <a:p>
            <a:r>
              <a:rPr lang="en-US" sz="1100" dirty="0"/>
              <a:t>Bandura, A., (1977).  Self-efficacy: Toward a unifying theory of behavioral change.  </a:t>
            </a:r>
            <a:r>
              <a:rPr lang="en-US" sz="1100" i="1" dirty="0"/>
              <a:t>Psychological </a:t>
            </a:r>
            <a:r>
              <a:rPr lang="en-US" sz="1100" dirty="0"/>
              <a:t>Review.  84, 191-215.</a:t>
            </a:r>
          </a:p>
          <a:p>
            <a:r>
              <a:rPr lang="en-US" sz="1100" dirty="0"/>
              <a:t>Bandura, A., (1977).  Self-efficacy: Toward a unifying theory of behavioral change.  </a:t>
            </a:r>
            <a:r>
              <a:rPr lang="en-US" sz="1100" i="1" dirty="0"/>
              <a:t>Psychological </a:t>
            </a:r>
            <a:r>
              <a:rPr lang="en-US" sz="1100" dirty="0"/>
              <a:t>Review.  84, 191-215.</a:t>
            </a:r>
          </a:p>
          <a:p>
            <a:r>
              <a:rPr lang="en-US" sz="1100" dirty="0"/>
              <a:t>Benner, A. (2011). The transition to high school: Current knowledge, future direction. </a:t>
            </a:r>
            <a:r>
              <a:rPr lang="en-US" sz="1100" i="1" dirty="0"/>
              <a:t>Educational Psychology Review</a:t>
            </a:r>
            <a:r>
              <a:rPr lang="en-US" sz="1100" dirty="0"/>
              <a:t>, 23, 299-328. DOI 10.1007/s10548-011-09152-0.</a:t>
            </a:r>
          </a:p>
          <a:p>
            <a:r>
              <a:rPr lang="en-US" sz="1100" dirty="0"/>
              <a:t>Benner, A., &amp; Graham, S. (2009). The transition to high school as a developmental process among multiethnic urban youth. </a:t>
            </a:r>
            <a:r>
              <a:rPr lang="en-US" sz="1100" i="1" dirty="0"/>
              <a:t>Child Development, </a:t>
            </a:r>
            <a:r>
              <a:rPr lang="en-US" sz="1100" dirty="0"/>
              <a:t>80, 356-376.</a:t>
            </a:r>
          </a:p>
          <a:p>
            <a:r>
              <a:rPr lang="en-US" sz="1100" dirty="0"/>
              <a:t>Berkley S., </a:t>
            </a:r>
            <a:r>
              <a:rPr lang="en-US" sz="1100" dirty="0" err="1"/>
              <a:t>Mastropieri</a:t>
            </a:r>
            <a:r>
              <a:rPr lang="en-US" sz="1100" dirty="0"/>
              <a:t>, M., &amp; Scruggs, T. (2011). Reading Comprehension Strategy Instruction and attribution retraining for secondary students with learning and other mild disabilities. </a:t>
            </a:r>
            <a:r>
              <a:rPr lang="en-US" sz="1100" i="1" dirty="0"/>
              <a:t>Journal of Learning Disabilities</a:t>
            </a:r>
            <a:r>
              <a:rPr lang="en-US" sz="1100" dirty="0"/>
              <a:t>, 44(1), 18-32.</a:t>
            </a:r>
          </a:p>
          <a:p>
            <a:r>
              <a:rPr lang="en-US" sz="1100" dirty="0" err="1"/>
              <a:t>Berk</a:t>
            </a:r>
            <a:r>
              <a:rPr lang="en-US" sz="1100" dirty="0"/>
              <a:t>, L. (2013). Exploring lifespan development. Pearson Higher Education. Cranbury, NJ.</a:t>
            </a:r>
          </a:p>
          <a:p>
            <a:r>
              <a:rPr lang="en-US" sz="1100" dirty="0"/>
              <a:t>Blackwell, L. </a:t>
            </a:r>
            <a:r>
              <a:rPr lang="en-US" sz="1100" dirty="0" err="1"/>
              <a:t>Trzesniewski</a:t>
            </a:r>
            <a:r>
              <a:rPr lang="en-US" sz="1100" dirty="0"/>
              <a:t>, K., &amp; </a:t>
            </a:r>
            <a:r>
              <a:rPr lang="en-US" sz="1100" dirty="0" err="1"/>
              <a:t>Dweck</a:t>
            </a:r>
            <a:r>
              <a:rPr lang="en-US" sz="1100" dirty="0"/>
              <a:t>, C., (2007). Implicit theories of intelligence predict achievement across an adolescent transition: A longitudinal study and an intervention. </a:t>
            </a:r>
            <a:r>
              <a:rPr lang="en-US" sz="1100" i="1" dirty="0"/>
              <a:t>Child Development, </a:t>
            </a:r>
            <a:r>
              <a:rPr lang="en-US" sz="1100" dirty="0"/>
              <a:t>78, 246-263.</a:t>
            </a:r>
          </a:p>
          <a:p>
            <a:r>
              <a:rPr lang="en-US" sz="1100" dirty="0" err="1"/>
              <a:t>Dweck</a:t>
            </a:r>
            <a:r>
              <a:rPr lang="en-US" sz="1100" dirty="0"/>
              <a:t>, C. S., &amp; Leggett, E. L. (1988). A social-cognitive approach to motivation and personality.  </a:t>
            </a:r>
            <a:r>
              <a:rPr lang="en-US" sz="1100" i="1" dirty="0"/>
              <a:t>Psychological Review</a:t>
            </a:r>
            <a:r>
              <a:rPr lang="en-US" sz="1100" dirty="0"/>
              <a:t>, 95, 256 – 273.</a:t>
            </a:r>
          </a:p>
          <a:p>
            <a:r>
              <a:rPr lang="en-US" sz="1100" dirty="0"/>
              <a:t>Ford, M. (1992). Motivating Humans: How to motivate people: principals and applications (pp. 201-243). Sage Publications Inc., Newbury Park, CA.</a:t>
            </a:r>
          </a:p>
          <a:p>
            <a:r>
              <a:rPr lang="en-US" sz="1100" dirty="0"/>
              <a:t>Fredericks, J., Phyllis, C., &amp; Paris, (2004).  School engagement: Potential of the concept state of evidence.  </a:t>
            </a:r>
            <a:r>
              <a:rPr lang="en-US" sz="1100" i="1" dirty="0"/>
              <a:t>Review of Educational </a:t>
            </a:r>
            <a:r>
              <a:rPr lang="en-US" sz="1100" dirty="0"/>
              <a:t>Research, 74, 59-109.</a:t>
            </a:r>
          </a:p>
          <a:p>
            <a:r>
              <a:rPr lang="en-US" sz="1100" dirty="0"/>
              <a:t>Graham, S., &amp; Weiner. B., (2012). Motivation: Past, present and future. </a:t>
            </a:r>
            <a:r>
              <a:rPr lang="en-US" sz="1100" i="1" dirty="0"/>
              <a:t>APA Educational Psychology Handbook</a:t>
            </a:r>
            <a:r>
              <a:rPr lang="en-US" sz="1100" dirty="0"/>
              <a:t>. DOI: 10.1037/13273.013.</a:t>
            </a:r>
          </a:p>
          <a:p>
            <a:r>
              <a:rPr lang="en-US" sz="1100" dirty="0"/>
              <a:t>Harris, L. (2011). Secondary teachers’ conceptions of student engagement: Engagement in learning or in schooling? Teaching and Teacher Education, 27, 376-386. DOI: 10.1016/j.tate.2010.09.006 </a:t>
            </a:r>
          </a:p>
          <a:p>
            <a:r>
              <a:rPr lang="en-US" sz="1100" dirty="0"/>
              <a:t>Hall, N. C., Perry, R. P., Goetz, T., </a:t>
            </a:r>
            <a:r>
              <a:rPr lang="en-US" sz="1100" dirty="0" err="1"/>
              <a:t>Ruthig</a:t>
            </a:r>
            <a:r>
              <a:rPr lang="en-US" sz="1100" dirty="0"/>
              <a:t>, J. C., </a:t>
            </a:r>
            <a:r>
              <a:rPr lang="en-US" sz="1100" dirty="0" err="1"/>
              <a:t>Stupnisky</a:t>
            </a:r>
            <a:r>
              <a:rPr lang="en-US" sz="1100" dirty="0"/>
              <a:t>, R. H., &amp; </a:t>
            </a:r>
            <a:r>
              <a:rPr lang="en-US" sz="1100" dirty="0" err="1"/>
              <a:t>Newall</a:t>
            </a:r>
            <a:r>
              <a:rPr lang="en-US" sz="1100" dirty="0"/>
              <a:t>, N. E. (2007). Attributional retraining and elaborative learning: Improving academic development through writing-based interventions. Learning and Individual Differences, 17, 280-290.</a:t>
            </a:r>
          </a:p>
          <a:p>
            <a:r>
              <a:rPr lang="en-US" sz="1100" dirty="0"/>
              <a:t>Haynes, T., </a:t>
            </a:r>
            <a:r>
              <a:rPr lang="en-US" sz="1100" dirty="0" err="1"/>
              <a:t>Ruthig</a:t>
            </a:r>
            <a:r>
              <a:rPr lang="en-US" sz="1100" dirty="0"/>
              <a:t>, J., Perry, R., </a:t>
            </a:r>
            <a:r>
              <a:rPr lang="en-US" sz="1100" dirty="0" err="1"/>
              <a:t>Stupnisky</a:t>
            </a:r>
            <a:r>
              <a:rPr lang="en-US" sz="1100" dirty="0"/>
              <a:t>, R., &amp; Hall, N. (2006). Reducing the academic risks of over-optimism: The longitudinal effects of attributional retraining on cognition and achievement. </a:t>
            </a:r>
            <a:r>
              <a:rPr lang="en-US" sz="1100" i="1" dirty="0"/>
              <a:t>Research in Higher Education</a:t>
            </a:r>
            <a:r>
              <a:rPr lang="en-US" sz="1100" dirty="0"/>
              <a:t>. 47(7), 755-781.  DOI: 10.1007/s11162-006-9014-7.</a:t>
            </a:r>
          </a:p>
          <a:p>
            <a:r>
              <a:rPr lang="en-US" sz="1100" dirty="0"/>
              <a:t>Haynes-Stewart, T., Clifton, R., Daniels, L. Perry, R., </a:t>
            </a:r>
            <a:r>
              <a:rPr lang="en-US" sz="1100" dirty="0" err="1"/>
              <a:t>Chipperfield</a:t>
            </a:r>
            <a:r>
              <a:rPr lang="en-US" sz="1100" dirty="0"/>
              <a:t>, J., &amp; </a:t>
            </a:r>
            <a:r>
              <a:rPr lang="en-US" sz="1100" dirty="0" err="1"/>
              <a:t>Ruthig</a:t>
            </a:r>
            <a:r>
              <a:rPr lang="en-US" sz="1100" dirty="0"/>
              <a:t> (2011). Attributional retraining: Reducing the likelihood of failure. </a:t>
            </a:r>
            <a:r>
              <a:rPr lang="en-US" sz="1100" i="1" dirty="0"/>
              <a:t>Social Psychology Education</a:t>
            </a:r>
            <a:r>
              <a:rPr lang="en-US" sz="1100" dirty="0"/>
              <a:t>, 14, 75-92</a:t>
            </a:r>
            <a:r>
              <a:rPr lang="en-US" sz="1100" dirty="0" smtClean="0"/>
              <a:t>.</a:t>
            </a:r>
            <a:endParaRPr lang="en-US" sz="3600" dirty="0"/>
          </a:p>
        </p:txBody>
      </p:sp>
    </p:spTree>
    <p:extLst>
      <p:ext uri="{BB962C8B-B14F-4D97-AF65-F5344CB8AC3E}">
        <p14:creationId xmlns:p14="http://schemas.microsoft.com/office/powerpoint/2010/main" val="53478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881" y="1140714"/>
            <a:ext cx="9144000" cy="5049883"/>
          </a:xfrm>
        </p:spPr>
        <p:txBody>
          <a:bodyPr/>
          <a:lstStyle/>
          <a:p>
            <a:endParaRPr lang="en-US" sz="1100" dirty="0" smtClean="0"/>
          </a:p>
          <a:p>
            <a:r>
              <a:rPr lang="en-US" sz="1100" dirty="0" err="1" smtClean="0"/>
              <a:t>Helme</a:t>
            </a:r>
            <a:r>
              <a:rPr lang="en-US" sz="1100" dirty="0" smtClean="0"/>
              <a:t>, S. &amp; Clarke, D. (2001). Identifying cognitive engagement in the mathematics classroom. </a:t>
            </a:r>
            <a:r>
              <a:rPr lang="en-US" sz="1100" i="1" dirty="0" smtClean="0"/>
              <a:t>Mathematics Education Research Journal</a:t>
            </a:r>
            <a:r>
              <a:rPr lang="en-US" sz="1100" dirty="0" smtClean="0"/>
              <a:t>, 13(2), 133-153. </a:t>
            </a:r>
          </a:p>
          <a:p>
            <a:r>
              <a:rPr lang="en-US" sz="1100" dirty="0" err="1" smtClean="0"/>
              <a:t>Hudley</a:t>
            </a:r>
            <a:r>
              <a:rPr lang="en-US" sz="1100" dirty="0" smtClean="0"/>
              <a:t>, C., </a:t>
            </a:r>
            <a:r>
              <a:rPr lang="en-US" sz="1100" dirty="0" err="1" smtClean="0"/>
              <a:t>Britsch</a:t>
            </a:r>
            <a:r>
              <a:rPr lang="en-US" sz="1100" dirty="0" smtClean="0"/>
              <a:t>, B., Wakefield, W., Smith, T., </a:t>
            </a:r>
            <a:r>
              <a:rPr lang="en-US" sz="1100" dirty="0" err="1" smtClean="0"/>
              <a:t>Domarat</a:t>
            </a:r>
            <a:r>
              <a:rPr lang="en-US" sz="1100" dirty="0" smtClean="0"/>
              <a:t>, M., &amp; Cho, S. (1998). An attribution </a:t>
            </a:r>
            <a:r>
              <a:rPr lang="en-US" sz="1200" dirty="0" smtClean="0"/>
              <a:t>retraining</a:t>
            </a:r>
            <a:r>
              <a:rPr lang="en-US" sz="1100" dirty="0" smtClean="0"/>
              <a:t> program to reduce aggression in elementary school students. </a:t>
            </a:r>
            <a:r>
              <a:rPr lang="en-US" sz="1100" i="1" dirty="0" smtClean="0"/>
              <a:t>Psychology in the Schools</a:t>
            </a:r>
            <a:r>
              <a:rPr lang="en-US" sz="1100" dirty="0" smtClean="0"/>
              <a:t>, 35(3), 271-283.</a:t>
            </a:r>
          </a:p>
          <a:p>
            <a:r>
              <a:rPr lang="en-US" sz="1100" dirty="0" err="1" smtClean="0"/>
              <a:t>Letrello</a:t>
            </a:r>
            <a:r>
              <a:rPr lang="en-US" sz="1100" dirty="0" smtClean="0"/>
              <a:t>, T. M., &amp; Miles, D. D. (2003). The transition from middle school to high school:</a:t>
            </a:r>
          </a:p>
          <a:p>
            <a:r>
              <a:rPr lang="en-US" sz="1100" dirty="0" smtClean="0"/>
              <a:t>Students with and without learning disabilities share their perceptions. The Clearing</a:t>
            </a:r>
          </a:p>
          <a:p>
            <a:r>
              <a:rPr lang="en-US" sz="1100" dirty="0" smtClean="0"/>
              <a:t>House, 76(4), 212-214.</a:t>
            </a:r>
          </a:p>
          <a:p>
            <a:r>
              <a:rPr lang="en-US" sz="1100" dirty="0" smtClean="0"/>
              <a:t>Locke, E.  A., &amp; Bryan, J.  F.  (1968.) Grade goals as determinants of academic achievement.  Journal of General Psychology, 79, 217-228.</a:t>
            </a:r>
          </a:p>
          <a:p>
            <a:r>
              <a:rPr lang="en-US" sz="1100" dirty="0" smtClean="0"/>
              <a:t>Martin, A. J. (2006). Personal bests (PBs): A proposed multidimensional model and empirical analysis. British Journal of Educational Psychology, 76, 803–825. </a:t>
            </a:r>
          </a:p>
          <a:p>
            <a:r>
              <a:rPr lang="en-US" sz="1100" dirty="0" smtClean="0"/>
              <a:t>Martin, A. J. (2007a). Examining a multidimensional model of student motivation and engagement using a construct validation approach. British Journal of Educational Psychology, 77, 413–440.</a:t>
            </a:r>
          </a:p>
          <a:p>
            <a:r>
              <a:rPr lang="en-US" sz="1100" dirty="0" smtClean="0"/>
              <a:t>Martin, A. J. (2008b). The Motivation and Engagement Scale. Sydney: Lifelong Achievement Group (</a:t>
            </a:r>
            <a:r>
              <a:rPr lang="en-US" sz="1100" dirty="0" err="1" smtClean="0"/>
              <a:t>www.lifelongachievement.com</a:t>
            </a:r>
            <a:r>
              <a:rPr lang="en-US" sz="1100" dirty="0" smtClean="0"/>
              <a:t>).</a:t>
            </a:r>
          </a:p>
          <a:p>
            <a:r>
              <a:rPr lang="en-US" sz="1100" dirty="0" smtClean="0"/>
              <a:t>Martin, A., (2011). Courage in the classroom: Exploring a new framework predicting academic performance and engagement. </a:t>
            </a:r>
            <a:r>
              <a:rPr lang="en-US" sz="1100" i="1" dirty="0" smtClean="0"/>
              <a:t>School Psychology Quarterly, </a:t>
            </a:r>
            <a:r>
              <a:rPr lang="en-US" sz="1100" dirty="0" smtClean="0"/>
              <a:t>26, 145-160.</a:t>
            </a:r>
          </a:p>
          <a:p>
            <a:r>
              <a:rPr lang="en-US" sz="1100" dirty="0" smtClean="0"/>
              <a:t>Martin, A., (2012).  The role of personal best (PB) goals in the achievement and behavioral engagement of students with ADHD and students without ADHD.  </a:t>
            </a:r>
            <a:r>
              <a:rPr lang="en-US" sz="1100" i="1" dirty="0" smtClean="0"/>
              <a:t>Contemporary Educational Psychology</a:t>
            </a:r>
            <a:r>
              <a:rPr lang="en-US" sz="1100" dirty="0" smtClean="0"/>
              <a:t>, 37, 91-105.</a:t>
            </a:r>
          </a:p>
          <a:p>
            <a:r>
              <a:rPr lang="en-US" sz="1100" dirty="0" smtClean="0"/>
              <a:t>McClure, J., </a:t>
            </a:r>
            <a:r>
              <a:rPr lang="en-US" sz="1100" dirty="0" err="1" smtClean="0"/>
              <a:t>Walkey</a:t>
            </a:r>
            <a:r>
              <a:rPr lang="en-US" sz="1100" dirty="0" smtClean="0"/>
              <a:t>, F., Meyer, L., &amp; Weir, K. (2013). Low expectations equal no expectations: Aspirations, motivation and achievement in secondary school. </a:t>
            </a:r>
            <a:r>
              <a:rPr lang="en-US" sz="1100" i="1" dirty="0" smtClean="0"/>
              <a:t>Contemporary Educational Psychology</a:t>
            </a:r>
            <a:r>
              <a:rPr lang="en-US" sz="1100" dirty="0" smtClean="0"/>
              <a:t>, 38, 306-315.</a:t>
            </a:r>
          </a:p>
          <a:p>
            <a:r>
              <a:rPr lang="en-US" sz="1100" dirty="0" smtClean="0"/>
              <a:t>McCombs, B., &amp; </a:t>
            </a:r>
            <a:r>
              <a:rPr lang="en-US" sz="1100" dirty="0" err="1" smtClean="0"/>
              <a:t>Marzano</a:t>
            </a:r>
            <a:r>
              <a:rPr lang="en-US" sz="1100" dirty="0" smtClean="0"/>
              <a:t>, R. (1990). Putting the self in self-regulated learning: The self as agent in integrating will and skill. </a:t>
            </a:r>
            <a:r>
              <a:rPr lang="en-US" sz="1100" i="1" dirty="0" smtClean="0"/>
              <a:t>Educational Psychologist, </a:t>
            </a:r>
            <a:r>
              <a:rPr lang="en-US" sz="1100" dirty="0" smtClean="0"/>
              <a:t>25(1), 51-69.</a:t>
            </a:r>
          </a:p>
          <a:p>
            <a:r>
              <a:rPr lang="en-US" sz="1100" dirty="0" smtClean="0"/>
              <a:t>Mega, C., </a:t>
            </a:r>
            <a:r>
              <a:rPr lang="en-US" sz="1100" dirty="0" err="1" smtClean="0"/>
              <a:t>Ronconi</a:t>
            </a:r>
            <a:r>
              <a:rPr lang="en-US" sz="1100" dirty="0" smtClean="0"/>
              <a:t>, L., &amp; De </a:t>
            </a:r>
            <a:r>
              <a:rPr lang="en-US" sz="1100" dirty="0" err="1" smtClean="0"/>
              <a:t>Beni</a:t>
            </a:r>
            <a:r>
              <a:rPr lang="en-US" sz="1100" dirty="0" smtClean="0"/>
              <a:t>, R. (2014). What makes a good student? How emotions, self-regulated learning, and motivation contribute to academic achievement. Journal of Educational Psychology, 106(1), 121-131.  DOI: 10.1037/a0033546.</a:t>
            </a:r>
          </a:p>
          <a:p>
            <a:r>
              <a:rPr lang="en-US" sz="1100" dirty="0" err="1" smtClean="0"/>
              <a:t>Nield</a:t>
            </a:r>
            <a:r>
              <a:rPr lang="en-US" sz="1100" dirty="0" smtClean="0"/>
              <a:t>, R. C., Stoner-</a:t>
            </a:r>
            <a:r>
              <a:rPr lang="en-US" sz="1100" dirty="0" err="1" smtClean="0"/>
              <a:t>Eby</a:t>
            </a:r>
            <a:r>
              <a:rPr lang="en-US" sz="1100" dirty="0" smtClean="0"/>
              <a:t>, S., &amp; Furstenberg, F. (2008). Connecting entrance and departure: The transition to ninth grade and high school dropout. Education and Unban Society, 40, 543-569.</a:t>
            </a:r>
            <a:endParaRPr lang="en-US" dirty="0"/>
          </a:p>
        </p:txBody>
      </p:sp>
      <p:sp>
        <p:nvSpPr>
          <p:cNvPr id="4" name="Title 1"/>
          <p:cNvSpPr txBox="1">
            <a:spLocks/>
          </p:cNvSpPr>
          <p:nvPr/>
        </p:nvSpPr>
        <p:spPr bwMode="auto">
          <a:xfrm>
            <a:off x="762000" y="161498"/>
            <a:ext cx="81534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Times New Roman" pitchFamily="18" charset="0"/>
              </a:defRPr>
            </a:lvl6pPr>
            <a:lvl7pPr marL="914400" algn="l" rtl="0" fontAlgn="base">
              <a:spcBef>
                <a:spcPct val="0"/>
              </a:spcBef>
              <a:spcAft>
                <a:spcPct val="0"/>
              </a:spcAft>
              <a:defRPr sz="4400">
                <a:solidFill>
                  <a:schemeClr val="bg1"/>
                </a:solidFill>
                <a:latin typeface="Times New Roman" pitchFamily="18" charset="0"/>
              </a:defRPr>
            </a:lvl7pPr>
            <a:lvl8pPr marL="1371600" algn="l" rtl="0" fontAlgn="base">
              <a:spcBef>
                <a:spcPct val="0"/>
              </a:spcBef>
              <a:spcAft>
                <a:spcPct val="0"/>
              </a:spcAft>
              <a:defRPr sz="4400">
                <a:solidFill>
                  <a:schemeClr val="bg1"/>
                </a:solidFill>
                <a:latin typeface="Times New Roman" pitchFamily="18" charset="0"/>
              </a:defRPr>
            </a:lvl8pPr>
            <a:lvl9pPr marL="1828800" algn="l" rtl="0" fontAlgn="base">
              <a:spcBef>
                <a:spcPct val="0"/>
              </a:spcBef>
              <a:spcAft>
                <a:spcPct val="0"/>
              </a:spcAft>
              <a:defRPr sz="4400">
                <a:solidFill>
                  <a:schemeClr val="bg1"/>
                </a:solidFill>
                <a:latin typeface="Times New Roman" pitchFamily="18" charset="0"/>
              </a:defRPr>
            </a:lvl9pPr>
          </a:lstStyle>
          <a:p>
            <a:pPr algn="ctr"/>
            <a:r>
              <a:rPr lang="en-US" dirty="0" smtClean="0"/>
              <a:t>References continued</a:t>
            </a:r>
            <a:endParaRPr lang="en-US" dirty="0"/>
          </a:p>
        </p:txBody>
      </p:sp>
    </p:spTree>
    <p:extLst>
      <p:ext uri="{BB962C8B-B14F-4D97-AF65-F5344CB8AC3E}">
        <p14:creationId xmlns:p14="http://schemas.microsoft.com/office/powerpoint/2010/main" val="3217257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51" y="1140715"/>
            <a:ext cx="8153400" cy="3810000"/>
          </a:xfrm>
        </p:spPr>
        <p:txBody>
          <a:bodyPr/>
          <a:lstStyle/>
          <a:p>
            <a:endParaRPr lang="en-US" sz="1200" dirty="0" smtClean="0"/>
          </a:p>
          <a:p>
            <a:pPr lvl="0"/>
            <a:r>
              <a:rPr lang="en-US" sz="1200" dirty="0" smtClean="0"/>
              <a:t>Perry, R. &amp; </a:t>
            </a:r>
            <a:r>
              <a:rPr lang="en-US" sz="1200" dirty="0" err="1" smtClean="0"/>
              <a:t>Penner</a:t>
            </a:r>
            <a:r>
              <a:rPr lang="en-US" sz="1200" dirty="0" smtClean="0"/>
              <a:t>, K. (1990). Enhancing academic achievement in college students through attributional retraining and instruction. Journal of Educational Psychology, 82(2), 262-271.</a:t>
            </a:r>
          </a:p>
          <a:p>
            <a:r>
              <a:rPr lang="en-US" sz="1200" dirty="0" smtClean="0"/>
              <a:t>Perry, R., </a:t>
            </a:r>
            <a:r>
              <a:rPr lang="en-US" sz="1200" dirty="0" err="1" smtClean="0"/>
              <a:t>Stupnisky</a:t>
            </a:r>
            <a:r>
              <a:rPr lang="en-US" sz="1200" dirty="0" smtClean="0"/>
              <a:t>, R., Hall, N., </a:t>
            </a:r>
            <a:r>
              <a:rPr lang="en-US" sz="1200" dirty="0" err="1" smtClean="0"/>
              <a:t>Chipperfield</a:t>
            </a:r>
            <a:r>
              <a:rPr lang="en-US" sz="1200" dirty="0" smtClean="0"/>
              <a:t>, J, &amp; Weiner, B. (2010). Bad starts and better finishes: attributional retraining and initial performance in competitive achievement settings. Journal of Social and Clinical Psychology, 29 (6), 668-700. </a:t>
            </a:r>
          </a:p>
          <a:p>
            <a:r>
              <a:rPr lang="en-US" sz="1200" dirty="0" err="1" smtClean="0"/>
              <a:t>Pintrich</a:t>
            </a:r>
            <a:r>
              <a:rPr lang="en-US" sz="1200" dirty="0" smtClean="0"/>
              <a:t>, P. (2000). An achievement goal theory perspective on issues in motivation terminology, theory, and research. </a:t>
            </a:r>
            <a:r>
              <a:rPr lang="en-US" sz="1200" i="1" dirty="0" smtClean="0"/>
              <a:t>Contemporary Educational Psychology, </a:t>
            </a:r>
            <a:r>
              <a:rPr lang="en-US" sz="1200" dirty="0" smtClean="0"/>
              <a:t>25, 92-104. DOI: 10.1006/ceps.1999.1017.</a:t>
            </a:r>
          </a:p>
          <a:p>
            <a:r>
              <a:rPr lang="en-US" sz="1200" dirty="0" smtClean="0"/>
              <a:t>Reyes, O., </a:t>
            </a:r>
            <a:r>
              <a:rPr lang="en-US" sz="1200" dirty="0" err="1" smtClean="0"/>
              <a:t>Gillock</a:t>
            </a:r>
            <a:r>
              <a:rPr lang="en-US" sz="1200" dirty="0" smtClean="0"/>
              <a:t>, K.L. </a:t>
            </a:r>
            <a:r>
              <a:rPr lang="en-US" sz="1200" dirty="0" err="1" smtClean="0"/>
              <a:t>Kobus</a:t>
            </a:r>
            <a:r>
              <a:rPr lang="en-US" sz="1200" dirty="0" smtClean="0"/>
              <a:t>, K., &amp; </a:t>
            </a:r>
            <a:r>
              <a:rPr lang="en-US" sz="1200" dirty="0" err="1" smtClean="0"/>
              <a:t>Sanchex</a:t>
            </a:r>
            <a:r>
              <a:rPr lang="en-US" sz="1200" dirty="0" smtClean="0"/>
              <a:t>, B. (2000). A longitudinal examination of the transition into senior high school for adolescents from urban, low-income status, and predominantly minority backgrounds.  American Journal of Community Psychology, 23, 519-536.</a:t>
            </a:r>
          </a:p>
          <a:p>
            <a:r>
              <a:rPr lang="en-US" sz="1200" dirty="0" smtClean="0"/>
              <a:t>Roderick, M. (2003). What’s happening to the boys? Early high school experiences and school outcomes among African American male adolescents in Chicago. Urban Education, 38,538-607.</a:t>
            </a:r>
          </a:p>
          <a:p>
            <a:r>
              <a:rPr lang="en-US" sz="1200" dirty="0" smtClean="0"/>
              <a:t>Rodriguez-</a:t>
            </a:r>
            <a:r>
              <a:rPr lang="en-US" sz="1200" dirty="0" err="1" smtClean="0"/>
              <a:t>Naranjo</a:t>
            </a:r>
            <a:r>
              <a:rPr lang="en-US" sz="1200" dirty="0" smtClean="0"/>
              <a:t>, C., &amp; </a:t>
            </a:r>
            <a:r>
              <a:rPr lang="en-US" sz="1200" dirty="0" err="1" smtClean="0"/>
              <a:t>Caño</a:t>
            </a:r>
            <a:r>
              <a:rPr lang="en-US" sz="1200" dirty="0" smtClean="0"/>
              <a:t>, A. (2010). Development and Validation of an attributional style questionnaire for adolescents. Psychological Assessment, 22(4), 837-851.</a:t>
            </a:r>
          </a:p>
          <a:p>
            <a:r>
              <a:rPr lang="en-US" sz="1200" dirty="0" err="1" smtClean="0"/>
              <a:t>Schunk</a:t>
            </a:r>
            <a:r>
              <a:rPr lang="en-US" sz="1200" dirty="0" smtClean="0"/>
              <a:t>, D. (1994). Self-regulation of learning and performance issues and educational applications: Self-regulation of self-efficacy and attributions in academic settings (pp.75-96). </a:t>
            </a:r>
            <a:r>
              <a:rPr lang="en-US" sz="1200" dirty="0" err="1" smtClean="0"/>
              <a:t>Routledge</a:t>
            </a:r>
            <a:r>
              <a:rPr lang="en-US" sz="1200" dirty="0" smtClean="0"/>
              <a:t>: Taylor &amp; Francis Group. Boca Raton, FL.</a:t>
            </a:r>
          </a:p>
          <a:p>
            <a:r>
              <a:rPr lang="en-US" sz="1200" dirty="0" err="1" smtClean="0"/>
              <a:t>Spinath</a:t>
            </a:r>
            <a:r>
              <a:rPr lang="en-US" sz="1200" dirty="0" smtClean="0"/>
              <a:t>, B. &amp; </a:t>
            </a:r>
            <a:r>
              <a:rPr lang="en-US" sz="1200" dirty="0" err="1" smtClean="0"/>
              <a:t>Steinmayr</a:t>
            </a:r>
            <a:r>
              <a:rPr lang="en-US" sz="1200" dirty="0" smtClean="0"/>
              <a:t>, R. (2012). The roles of competence beliefs and goal orientations for change in intrinsic motivation. Journal of Educational Psychology. DOI: 10.1037/a0028115.</a:t>
            </a:r>
          </a:p>
          <a:p>
            <a:r>
              <a:rPr lang="en-US" sz="1200" dirty="0" smtClean="0"/>
              <a:t>Steinberg, L., (1996). Beyond the classroom: Why school reform has failed and what parents need to do. Simon &amp; Schuster, New York, New York.</a:t>
            </a:r>
          </a:p>
          <a:p>
            <a:r>
              <a:rPr lang="en-US" sz="1200" dirty="0" err="1" smtClean="0"/>
              <a:t>Stupnisky</a:t>
            </a:r>
            <a:r>
              <a:rPr lang="en-US" sz="1200" dirty="0" smtClean="0"/>
              <a:t>, R., Stewart, T., Daniels, L. &amp; Perry, R. (2011). When do students ask why? Examining the precursors and outcomes of causal search among first-year college students. </a:t>
            </a:r>
            <a:r>
              <a:rPr lang="en-US" sz="1200" i="1" dirty="0" smtClean="0"/>
              <a:t>Contemporary Educational Psychology</a:t>
            </a:r>
            <a:r>
              <a:rPr lang="en-US" sz="1200" dirty="0" smtClean="0"/>
              <a:t>. 36, 201-211.  DOI: 10.1016/j.cedpsych.2010.06.004.</a:t>
            </a:r>
            <a:endParaRPr lang="en-US" sz="1200" dirty="0"/>
          </a:p>
        </p:txBody>
      </p:sp>
      <p:sp>
        <p:nvSpPr>
          <p:cNvPr id="4" name="Title 1"/>
          <p:cNvSpPr txBox="1">
            <a:spLocks/>
          </p:cNvSpPr>
          <p:nvPr/>
        </p:nvSpPr>
        <p:spPr bwMode="auto">
          <a:xfrm>
            <a:off x="762000" y="161498"/>
            <a:ext cx="81534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Times New Roman" pitchFamily="18" charset="0"/>
              </a:defRPr>
            </a:lvl6pPr>
            <a:lvl7pPr marL="914400" algn="l" rtl="0" fontAlgn="base">
              <a:spcBef>
                <a:spcPct val="0"/>
              </a:spcBef>
              <a:spcAft>
                <a:spcPct val="0"/>
              </a:spcAft>
              <a:defRPr sz="4400">
                <a:solidFill>
                  <a:schemeClr val="bg1"/>
                </a:solidFill>
                <a:latin typeface="Times New Roman" pitchFamily="18" charset="0"/>
              </a:defRPr>
            </a:lvl7pPr>
            <a:lvl8pPr marL="1371600" algn="l" rtl="0" fontAlgn="base">
              <a:spcBef>
                <a:spcPct val="0"/>
              </a:spcBef>
              <a:spcAft>
                <a:spcPct val="0"/>
              </a:spcAft>
              <a:defRPr sz="4400">
                <a:solidFill>
                  <a:schemeClr val="bg1"/>
                </a:solidFill>
                <a:latin typeface="Times New Roman" pitchFamily="18" charset="0"/>
              </a:defRPr>
            </a:lvl8pPr>
            <a:lvl9pPr marL="1828800" algn="l" rtl="0" fontAlgn="base">
              <a:spcBef>
                <a:spcPct val="0"/>
              </a:spcBef>
              <a:spcAft>
                <a:spcPct val="0"/>
              </a:spcAft>
              <a:defRPr sz="4400">
                <a:solidFill>
                  <a:schemeClr val="bg1"/>
                </a:solidFill>
                <a:latin typeface="Times New Roman" pitchFamily="18" charset="0"/>
              </a:defRPr>
            </a:lvl9pPr>
          </a:lstStyle>
          <a:p>
            <a:pPr algn="ctr"/>
            <a:r>
              <a:rPr lang="en-US" dirty="0" smtClean="0"/>
              <a:t>References continued</a:t>
            </a:r>
            <a:endParaRPr lang="en-US" dirty="0"/>
          </a:p>
        </p:txBody>
      </p:sp>
    </p:spTree>
    <p:extLst>
      <p:ext uri="{BB962C8B-B14F-4D97-AF65-F5344CB8AC3E}">
        <p14:creationId xmlns:p14="http://schemas.microsoft.com/office/powerpoint/2010/main" val="678159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87" y="1111854"/>
            <a:ext cx="8153400" cy="3810000"/>
          </a:xfrm>
        </p:spPr>
        <p:txBody>
          <a:bodyPr/>
          <a:lstStyle/>
          <a:p>
            <a:endParaRPr lang="en-US" sz="1200" dirty="0" smtClean="0"/>
          </a:p>
          <a:p>
            <a:r>
              <a:rPr lang="en-US" sz="1200" dirty="0" err="1" smtClean="0"/>
              <a:t>Swinton</a:t>
            </a:r>
            <a:r>
              <a:rPr lang="en-US" sz="1200" dirty="0" smtClean="0"/>
              <a:t>, A., Kurtz-</a:t>
            </a:r>
            <a:r>
              <a:rPr lang="en-US" sz="1200" dirty="0" err="1" smtClean="0"/>
              <a:t>Costes</a:t>
            </a:r>
            <a:r>
              <a:rPr lang="en-US" sz="1200" dirty="0" smtClean="0"/>
              <a:t>, B., Rowley, S., &amp; </a:t>
            </a:r>
            <a:r>
              <a:rPr lang="en-US" sz="1200" dirty="0" err="1" smtClean="0"/>
              <a:t>Okeke-Adeyanju</a:t>
            </a:r>
            <a:r>
              <a:rPr lang="en-US" sz="1200" dirty="0" smtClean="0"/>
              <a:t>, N. (2011). A longitudinal examination of African American adolescents’ attribution about achievement outcomes. </a:t>
            </a:r>
            <a:r>
              <a:rPr lang="en-US" sz="1200" i="1" dirty="0" smtClean="0"/>
              <a:t>Child Development</a:t>
            </a:r>
            <a:r>
              <a:rPr lang="en-US" sz="1200" dirty="0" smtClean="0"/>
              <a:t>, 32(5), 1486-1500.</a:t>
            </a:r>
          </a:p>
          <a:p>
            <a:r>
              <a:rPr lang="en-US" sz="1200" dirty="0" smtClean="0"/>
              <a:t>Wallis, J., &amp; Barrett, P., (1998). Adolescent adjustment and the transition to high school. </a:t>
            </a:r>
            <a:r>
              <a:rPr lang="en-US" sz="1200" i="1" dirty="0" smtClean="0"/>
              <a:t>Journal of Child and Family </a:t>
            </a:r>
            <a:r>
              <a:rPr lang="en-US" sz="1200" dirty="0" smtClean="0"/>
              <a:t>Studies. 7(1), 43-58. DOI: 1062-1024/98/0300-0043.</a:t>
            </a:r>
          </a:p>
          <a:p>
            <a:r>
              <a:rPr lang="en-US" sz="1200" dirty="0" smtClean="0"/>
              <a:t>Weiner, B. (2008). Reflections on the history of attribution theory and research: People, personalities, publications, and problems. </a:t>
            </a:r>
            <a:r>
              <a:rPr lang="en-US" sz="1200" i="1" dirty="0" smtClean="0"/>
              <a:t>Social Psychology</a:t>
            </a:r>
            <a:r>
              <a:rPr lang="en-US" sz="1200" dirty="0" smtClean="0"/>
              <a:t>. 39(3), 151-156. DOI: 10.1027/1864-9335.39.3.151.</a:t>
            </a:r>
          </a:p>
          <a:p>
            <a:r>
              <a:rPr lang="en-US" sz="1200" dirty="0" smtClean="0"/>
              <a:t>Weiner, B. (2010). The Development of an attribution-based theory of motivation: A history of ideas. </a:t>
            </a:r>
            <a:r>
              <a:rPr lang="en-US" sz="1200" i="1" dirty="0" smtClean="0"/>
              <a:t>Educational Psychologist, </a:t>
            </a:r>
            <a:r>
              <a:rPr lang="en-US" sz="1200" dirty="0" smtClean="0"/>
              <a:t>45(1), 28-36. DOI: 10.1080/00461520903433596.</a:t>
            </a:r>
          </a:p>
          <a:p>
            <a:r>
              <a:rPr lang="en-US" sz="1200" dirty="0" err="1" smtClean="0"/>
              <a:t>Wingfield</a:t>
            </a:r>
            <a:r>
              <a:rPr lang="en-US" sz="1200" dirty="0" smtClean="0"/>
              <a:t>, A., </a:t>
            </a:r>
            <a:r>
              <a:rPr lang="en-US" sz="1200" dirty="0" err="1" smtClean="0"/>
              <a:t>Eccles</a:t>
            </a:r>
            <a:r>
              <a:rPr lang="en-US" sz="1200" dirty="0" smtClean="0"/>
              <a:t>, J., Mac </a:t>
            </a:r>
            <a:r>
              <a:rPr lang="en-US" sz="1200" dirty="0" err="1" smtClean="0"/>
              <a:t>Iver</a:t>
            </a:r>
            <a:r>
              <a:rPr lang="en-US" sz="1200" dirty="0" smtClean="0"/>
              <a:t>, D., </a:t>
            </a:r>
            <a:r>
              <a:rPr lang="en-US" sz="1200" dirty="0" err="1" smtClean="0"/>
              <a:t>Reuman</a:t>
            </a:r>
            <a:r>
              <a:rPr lang="en-US" sz="1200" dirty="0" smtClean="0"/>
              <a:t>, D., &amp; </a:t>
            </a:r>
            <a:r>
              <a:rPr lang="en-US" sz="1200" dirty="0" err="1" smtClean="0"/>
              <a:t>Midgley</a:t>
            </a:r>
            <a:r>
              <a:rPr lang="en-US" sz="1200" dirty="0" smtClean="0"/>
              <a:t>, C., (1991). Transitions during early adolescence: Changes in children’s domain-specific self-perceptions and general self-esteem across the transition to junior high school. </a:t>
            </a:r>
            <a:r>
              <a:rPr lang="en-US" sz="1200" i="1" dirty="0" smtClean="0"/>
              <a:t>Developmental Psychology, </a:t>
            </a:r>
            <a:r>
              <a:rPr lang="en-US" sz="1200" dirty="0" smtClean="0"/>
              <a:t>24(4), 552-565. DOI: 0012-1649/91.</a:t>
            </a:r>
          </a:p>
          <a:p>
            <a:r>
              <a:rPr lang="en-US" sz="1200" dirty="0" err="1" smtClean="0"/>
              <a:t>Wolters</a:t>
            </a:r>
            <a:r>
              <a:rPr lang="en-US" sz="1200" dirty="0" smtClean="0"/>
              <a:t>, C., Fan, W., &amp; Daugherty, S. (2013). Examining achievement goals and causal attributions together as predictors of academic functioning. </a:t>
            </a:r>
            <a:r>
              <a:rPr lang="en-US" sz="1200" i="1" dirty="0" smtClean="0"/>
              <a:t>The Journal of Experimental Education</a:t>
            </a:r>
            <a:r>
              <a:rPr lang="en-US" sz="1200" dirty="0" smtClean="0"/>
              <a:t>, 8(3), 295-321. DOI: 10.1080.00220973.2012.700498.</a:t>
            </a:r>
          </a:p>
          <a:p>
            <a:r>
              <a:rPr lang="en-US" sz="1200" dirty="0" smtClean="0"/>
              <a:t>Ziegler, A. &amp; </a:t>
            </a:r>
            <a:r>
              <a:rPr lang="en-US" sz="1200" dirty="0" err="1" smtClean="0"/>
              <a:t>Stoeger</a:t>
            </a:r>
            <a:r>
              <a:rPr lang="en-US" sz="1200" dirty="0" smtClean="0"/>
              <a:t>, H. (2004). Evaluation of an attributional retraining (modeling technique) to reduce gender differences in chemistry instruction. </a:t>
            </a:r>
            <a:r>
              <a:rPr lang="en-US" sz="1200" i="1" dirty="0" smtClean="0"/>
              <a:t>High Ability Studies, </a:t>
            </a:r>
            <a:r>
              <a:rPr lang="en-US" sz="1200" dirty="0" smtClean="0"/>
              <a:t>15(1) 63-83.</a:t>
            </a:r>
          </a:p>
          <a:p>
            <a:r>
              <a:rPr lang="en-US" sz="1200" dirty="0" smtClean="0"/>
              <a:t>Zimmerman, B. (1989b). Self-regulated learning and academic achievement: Models of self-regulated learning and academic achievement. (pp. 1-25). Springer-</a:t>
            </a:r>
            <a:r>
              <a:rPr lang="en-US" sz="1200" dirty="0" err="1" smtClean="0"/>
              <a:t>Verlag</a:t>
            </a:r>
            <a:r>
              <a:rPr lang="en-US" sz="1200" dirty="0" smtClean="0"/>
              <a:t> New York Inc., New York, New York.</a:t>
            </a:r>
          </a:p>
          <a:p>
            <a:r>
              <a:rPr lang="en-US" sz="1200" dirty="0" smtClean="0"/>
              <a:t>Zimmerman, B. (2008). Investigating self-regulation and motivation: Historical background, methodological developments, and future prospects. </a:t>
            </a:r>
            <a:r>
              <a:rPr lang="en-US" sz="1200" i="1" dirty="0" smtClean="0"/>
              <a:t>American Educational Research Journal</a:t>
            </a:r>
            <a:r>
              <a:rPr lang="en-US" sz="1200" dirty="0" smtClean="0"/>
              <a:t>, 45(1), 166-183.</a:t>
            </a:r>
          </a:p>
          <a:p>
            <a:r>
              <a:rPr lang="en-US" sz="1200" dirty="0" smtClean="0"/>
              <a:t>Zimmerman, B. &amp; </a:t>
            </a:r>
            <a:r>
              <a:rPr lang="en-US" sz="1200" dirty="0" err="1" smtClean="0"/>
              <a:t>DiBenedetto</a:t>
            </a:r>
            <a:r>
              <a:rPr lang="en-US" sz="1200" dirty="0" smtClean="0"/>
              <a:t>, M. (2010). Differences in self-regulatory processes among students studying science: A </a:t>
            </a:r>
            <a:r>
              <a:rPr lang="en-US" sz="1200" dirty="0" err="1" smtClean="0"/>
              <a:t>microanalytic</a:t>
            </a:r>
            <a:r>
              <a:rPr lang="en-US" sz="1200" dirty="0" smtClean="0"/>
              <a:t> investigation. The International Journal of Educational and Psychological Assessment, 5, 2-24.</a:t>
            </a:r>
          </a:p>
          <a:p>
            <a:endParaRPr lang="en-US" sz="1200" dirty="0" smtClean="0"/>
          </a:p>
          <a:p>
            <a:endParaRPr lang="en-US" sz="1200" dirty="0" smtClean="0"/>
          </a:p>
          <a:p>
            <a:endParaRPr lang="en-US" sz="1200" dirty="0"/>
          </a:p>
        </p:txBody>
      </p:sp>
      <p:sp>
        <p:nvSpPr>
          <p:cNvPr id="4" name="Title 1"/>
          <p:cNvSpPr txBox="1">
            <a:spLocks/>
          </p:cNvSpPr>
          <p:nvPr/>
        </p:nvSpPr>
        <p:spPr bwMode="auto">
          <a:xfrm>
            <a:off x="762000" y="161498"/>
            <a:ext cx="8153400"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bg1"/>
                </a:solidFill>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bg1"/>
                </a:solidFill>
                <a:latin typeface="Times New Roman" pitchFamily="18" charset="0"/>
              </a:defRPr>
            </a:lvl6pPr>
            <a:lvl7pPr marL="914400" algn="l" rtl="0" fontAlgn="base">
              <a:spcBef>
                <a:spcPct val="0"/>
              </a:spcBef>
              <a:spcAft>
                <a:spcPct val="0"/>
              </a:spcAft>
              <a:defRPr sz="4400">
                <a:solidFill>
                  <a:schemeClr val="bg1"/>
                </a:solidFill>
                <a:latin typeface="Times New Roman" pitchFamily="18" charset="0"/>
              </a:defRPr>
            </a:lvl7pPr>
            <a:lvl8pPr marL="1371600" algn="l" rtl="0" fontAlgn="base">
              <a:spcBef>
                <a:spcPct val="0"/>
              </a:spcBef>
              <a:spcAft>
                <a:spcPct val="0"/>
              </a:spcAft>
              <a:defRPr sz="4400">
                <a:solidFill>
                  <a:schemeClr val="bg1"/>
                </a:solidFill>
                <a:latin typeface="Times New Roman" pitchFamily="18" charset="0"/>
              </a:defRPr>
            </a:lvl8pPr>
            <a:lvl9pPr marL="1828800" algn="l" rtl="0" fontAlgn="base">
              <a:spcBef>
                <a:spcPct val="0"/>
              </a:spcBef>
              <a:spcAft>
                <a:spcPct val="0"/>
              </a:spcAft>
              <a:defRPr sz="4400">
                <a:solidFill>
                  <a:schemeClr val="bg1"/>
                </a:solidFill>
                <a:latin typeface="Times New Roman" pitchFamily="18" charset="0"/>
              </a:defRPr>
            </a:lvl9pPr>
          </a:lstStyle>
          <a:p>
            <a:pPr algn="ctr"/>
            <a:r>
              <a:rPr lang="en-US" dirty="0" smtClean="0"/>
              <a:t>References continued</a:t>
            </a:r>
            <a:endParaRPr lang="en-US" dirty="0"/>
          </a:p>
        </p:txBody>
      </p:sp>
    </p:spTree>
    <p:extLst>
      <p:ext uri="{BB962C8B-B14F-4D97-AF65-F5344CB8AC3E}">
        <p14:creationId xmlns:p14="http://schemas.microsoft.com/office/powerpoint/2010/main" val="176868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Study</a:t>
            </a:r>
            <a:endParaRPr lang="en-US" dirty="0"/>
          </a:p>
        </p:txBody>
      </p:sp>
      <p:sp>
        <p:nvSpPr>
          <p:cNvPr id="3" name="Content Placeholder 2"/>
          <p:cNvSpPr>
            <a:spLocks noGrp="1"/>
          </p:cNvSpPr>
          <p:nvPr>
            <p:ph idx="1"/>
          </p:nvPr>
        </p:nvSpPr>
        <p:spPr>
          <a:xfrm>
            <a:off x="609600" y="1371600"/>
            <a:ext cx="8153400" cy="3010655"/>
          </a:xfrm>
        </p:spPr>
        <p:txBody>
          <a:bodyPr/>
          <a:lstStyle/>
          <a:p>
            <a:r>
              <a:rPr lang="en-US" sz="2400" dirty="0"/>
              <a:t>The purpose of this experimental study is to examine the primacy of attribution beliefs in initiating the self-regulatory component of goal setting to promote motivation for academic engagement and academic achievement (Graham &amp; Weiner, 2012; Ford, 1992). It is conjectured that stressful life experiences (such as transitioning from middle school to high school) could be the source of negative attributional styles that lead some students to a downward academic trajectory</a:t>
            </a:r>
            <a:r>
              <a:rPr lang="en-US" sz="2400" dirty="0" smtClean="0"/>
              <a:t>.</a:t>
            </a:r>
          </a:p>
          <a:p>
            <a:r>
              <a:rPr lang="en-US" sz="2400" dirty="0"/>
              <a:t>An intervention focused on making meaning of past experiences to revise dysfunctional attributional styles, a significant risk factor for the development of maladaptive behavior, may have long-range effect for high school students’ academic engagement and academic achievement. </a:t>
            </a:r>
          </a:p>
          <a:p>
            <a:r>
              <a:rPr lang="en-US" sz="2400" dirty="0" smtClean="0"/>
              <a:t> </a:t>
            </a:r>
            <a:endParaRPr lang="en-US" sz="2400" dirty="0"/>
          </a:p>
        </p:txBody>
      </p:sp>
      <p:sp>
        <p:nvSpPr>
          <p:cNvPr id="4" name="TextBox 3"/>
          <p:cNvSpPr txBox="1"/>
          <p:nvPr/>
        </p:nvSpPr>
        <p:spPr>
          <a:xfrm>
            <a:off x="1887720" y="511453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9510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Study</a:t>
            </a:r>
            <a:endParaRPr lang="en-US" dirty="0"/>
          </a:p>
        </p:txBody>
      </p:sp>
      <p:sp>
        <p:nvSpPr>
          <p:cNvPr id="3" name="Content Placeholder 2"/>
          <p:cNvSpPr>
            <a:spLocks noGrp="1"/>
          </p:cNvSpPr>
          <p:nvPr>
            <p:ph idx="1"/>
          </p:nvPr>
        </p:nvSpPr>
        <p:spPr>
          <a:xfrm>
            <a:off x="609600" y="1164164"/>
            <a:ext cx="8153400" cy="3810000"/>
          </a:xfrm>
        </p:spPr>
        <p:txBody>
          <a:bodyPr/>
          <a:lstStyle/>
          <a:p>
            <a:r>
              <a:rPr lang="en-US" dirty="0"/>
              <a:t>The reasons learners give for academic successes or failures (causal attributions) influence their future expectations, motivation, and emotions (Weiner, 2008). </a:t>
            </a:r>
            <a:r>
              <a:rPr lang="en-US" dirty="0" smtClean="0"/>
              <a:t>When </a:t>
            </a:r>
            <a:r>
              <a:rPr lang="en-US" dirty="0"/>
              <a:t>learners recognize, appreciate, and understand their academic ability as unstable they are able to engage in appropriate actions (e.g., goal setting) and engender a greater sense of control over academic behavior and more motivation to achieve (McCombs &amp; </a:t>
            </a:r>
            <a:r>
              <a:rPr lang="en-US" dirty="0" err="1"/>
              <a:t>Marzon</a:t>
            </a:r>
            <a:r>
              <a:rPr lang="en-US" dirty="0"/>
              <a:t>, 1990; Stewart et al., 2011).  </a:t>
            </a:r>
          </a:p>
        </p:txBody>
      </p:sp>
    </p:spTree>
    <p:extLst>
      <p:ext uri="{BB962C8B-B14F-4D97-AF65-F5344CB8AC3E}">
        <p14:creationId xmlns:p14="http://schemas.microsoft.com/office/powerpoint/2010/main" val="84792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388"/>
            <a:ext cx="9144000" cy="1090612"/>
          </a:xfrm>
        </p:spPr>
        <p:txBody>
          <a:bodyPr/>
          <a:lstStyle/>
          <a:p>
            <a:pPr algn="ctr"/>
            <a:r>
              <a:rPr lang="en-US" sz="4000" dirty="0" smtClean="0"/>
              <a:t> How Study Extends ‘Field’ Knowledge</a:t>
            </a:r>
            <a:endParaRPr lang="en-US" sz="4000" dirty="0"/>
          </a:p>
        </p:txBody>
      </p:sp>
      <p:sp>
        <p:nvSpPr>
          <p:cNvPr id="3" name="Content Placeholder 2"/>
          <p:cNvSpPr>
            <a:spLocks noGrp="1"/>
          </p:cNvSpPr>
          <p:nvPr>
            <p:ph idx="1"/>
          </p:nvPr>
        </p:nvSpPr>
        <p:spPr/>
        <p:txBody>
          <a:bodyPr/>
          <a:lstStyle/>
          <a:p>
            <a:r>
              <a:rPr lang="en-US" dirty="0"/>
              <a:t>To our knowledge, no research has attempted to investigate the effect on academic engagement and achievement by unifying the self-regulatory process of goal setting and attributional retraining at </a:t>
            </a:r>
            <a:r>
              <a:rPr lang="en-US" dirty="0" smtClean="0"/>
              <a:t>the transition period between of the </a:t>
            </a:r>
            <a:r>
              <a:rPr lang="en-US" dirty="0"/>
              <a:t>high school level.</a:t>
            </a:r>
            <a:r>
              <a:rPr lang="en-US" dirty="0" smtClean="0">
                <a:effectLst/>
              </a:rPr>
              <a:t> </a:t>
            </a:r>
            <a:endParaRPr lang="en-US" dirty="0"/>
          </a:p>
        </p:txBody>
      </p:sp>
    </p:spTree>
    <p:extLst>
      <p:ext uri="{BB962C8B-B14F-4D97-AF65-F5344CB8AC3E}">
        <p14:creationId xmlns:p14="http://schemas.microsoft.com/office/powerpoint/2010/main" val="273050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Terms</a:t>
            </a:r>
            <a:endParaRPr lang="en-US" dirty="0"/>
          </a:p>
        </p:txBody>
      </p:sp>
      <p:sp>
        <p:nvSpPr>
          <p:cNvPr id="3" name="Content Placeholder 2"/>
          <p:cNvSpPr>
            <a:spLocks noGrp="1"/>
          </p:cNvSpPr>
          <p:nvPr>
            <p:ph idx="1"/>
          </p:nvPr>
        </p:nvSpPr>
        <p:spPr/>
        <p:txBody>
          <a:bodyPr/>
          <a:lstStyle/>
          <a:p>
            <a:r>
              <a:rPr lang="en-US" dirty="0"/>
              <a:t>The variables studied include </a:t>
            </a:r>
            <a:r>
              <a:rPr lang="en-US" b="1" dirty="0"/>
              <a:t>attribution styles</a:t>
            </a:r>
            <a:r>
              <a:rPr lang="en-US" dirty="0"/>
              <a:t>, </a:t>
            </a:r>
            <a:r>
              <a:rPr lang="en-US" b="1" dirty="0" smtClean="0"/>
              <a:t>goal setting</a:t>
            </a:r>
            <a:r>
              <a:rPr lang="en-US" dirty="0" smtClean="0"/>
              <a:t>, </a:t>
            </a:r>
            <a:r>
              <a:rPr lang="en-US" b="1" dirty="0"/>
              <a:t>academic engagement and academic achievement</a:t>
            </a:r>
            <a:r>
              <a:rPr lang="en-US" dirty="0"/>
              <a:t>. Homework completion and homework quality are used to measure academic engagement, while exam grades and GPA are used to measure academic achievement. </a:t>
            </a:r>
          </a:p>
        </p:txBody>
      </p:sp>
    </p:spTree>
    <p:extLst>
      <p:ext uri="{BB962C8B-B14F-4D97-AF65-F5344CB8AC3E}">
        <p14:creationId xmlns:p14="http://schemas.microsoft.com/office/powerpoint/2010/main" val="229476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388"/>
            <a:ext cx="9144000" cy="1090612"/>
          </a:xfrm>
        </p:spPr>
        <p:txBody>
          <a:bodyPr/>
          <a:lstStyle/>
          <a:p>
            <a:r>
              <a:rPr lang="en-US" dirty="0" smtClean="0"/>
              <a:t>             Literature Review </a:t>
            </a:r>
            <a:r>
              <a:rPr lang="en-US" sz="2000" i="1" dirty="0"/>
              <a:t>Negative beliefs [constructed from experiences] trigger negative perceptions and emotions resulting in both nonfunctional thinking and </a:t>
            </a:r>
            <a:r>
              <a:rPr lang="en-US" sz="2000" dirty="0"/>
              <a:t>behaviors (</a:t>
            </a:r>
            <a:r>
              <a:rPr lang="en-US" sz="2000" dirty="0" err="1"/>
              <a:t>MCcombs</a:t>
            </a:r>
            <a:r>
              <a:rPr lang="en-US" sz="2000" dirty="0"/>
              <a:t> &amp; </a:t>
            </a:r>
            <a:r>
              <a:rPr lang="en-US" sz="2000" i="1" dirty="0" err="1"/>
              <a:t>Marzano</a:t>
            </a:r>
            <a:r>
              <a:rPr lang="en-US" sz="2000" i="1" dirty="0"/>
              <a:t>, 1990)</a:t>
            </a:r>
            <a:r>
              <a:rPr lang="en-US" sz="1800" i="1" dirty="0"/>
              <a:t>.</a:t>
            </a:r>
            <a:br>
              <a:rPr lang="en-US" sz="1800" i="1" dirty="0"/>
            </a:br>
            <a:endParaRPr lang="en-US" sz="1800" i="1" dirty="0"/>
          </a:p>
        </p:txBody>
      </p:sp>
      <p:sp>
        <p:nvSpPr>
          <p:cNvPr id="3" name="Content Placeholder 2"/>
          <p:cNvSpPr>
            <a:spLocks noGrp="1"/>
          </p:cNvSpPr>
          <p:nvPr>
            <p:ph idx="1"/>
          </p:nvPr>
        </p:nvSpPr>
        <p:spPr>
          <a:xfrm>
            <a:off x="125813" y="1122844"/>
            <a:ext cx="3240505" cy="5715000"/>
          </a:xfrm>
          <a:ln>
            <a:solidFill>
              <a:srgbClr val="000000"/>
            </a:solidFill>
          </a:ln>
        </p:spPr>
        <p:txBody>
          <a:bodyPr/>
          <a:lstStyle/>
          <a:p>
            <a:r>
              <a:rPr lang="en-US" sz="2400" dirty="0"/>
              <a:t>The period between middle to late adolescence is marked by an increase in stressful life events due in part by the biological and psychological changes, as well as by the social forces encountered by 15 to 18 year olds (</a:t>
            </a:r>
            <a:r>
              <a:rPr lang="en-US" sz="2400" dirty="0" err="1"/>
              <a:t>Berk</a:t>
            </a:r>
            <a:r>
              <a:rPr lang="en-US" sz="2400" dirty="0"/>
              <a:t>, 2013; Rodriguez-</a:t>
            </a:r>
            <a:r>
              <a:rPr lang="en-US" sz="2400" dirty="0" err="1"/>
              <a:t>Naranjo</a:t>
            </a:r>
            <a:r>
              <a:rPr lang="en-US" sz="2400" dirty="0"/>
              <a:t> &amp; </a:t>
            </a:r>
            <a:r>
              <a:rPr lang="en-US" sz="2400" dirty="0" err="1"/>
              <a:t>Caño</a:t>
            </a:r>
            <a:r>
              <a:rPr lang="en-US" sz="2400" dirty="0"/>
              <a:t>, 2011). </a:t>
            </a:r>
          </a:p>
        </p:txBody>
      </p:sp>
      <p:sp>
        <p:nvSpPr>
          <p:cNvPr id="4" name="Content Placeholder 2"/>
          <p:cNvSpPr txBox="1">
            <a:spLocks/>
          </p:cNvSpPr>
          <p:nvPr/>
        </p:nvSpPr>
        <p:spPr bwMode="auto">
          <a:xfrm>
            <a:off x="3326003" y="1108118"/>
            <a:ext cx="3084120" cy="5715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6600"/>
              </a:buClr>
              <a:defRPr sz="3200">
                <a:solidFill>
                  <a:schemeClr val="bg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6600"/>
              </a:buClr>
              <a:buChar char="•"/>
              <a:defRPr sz="2800">
                <a:solidFill>
                  <a:schemeClr val="bg1"/>
                </a:solidFill>
                <a:latin typeface="+mn-lt"/>
                <a:ea typeface="ＭＳ Ｐゴシック" charset="0"/>
              </a:defRPr>
            </a:lvl2pPr>
            <a:lvl3pPr marL="1143000" indent="-228600" algn="l" rtl="0" eaLnBrk="0" fontAlgn="base" hangingPunct="0">
              <a:spcBef>
                <a:spcPct val="20000"/>
              </a:spcBef>
              <a:spcAft>
                <a:spcPct val="0"/>
              </a:spcAft>
              <a:buClr>
                <a:srgbClr val="006600"/>
              </a:buClr>
              <a:buChar char="–"/>
              <a:defRPr sz="24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5pPr>
            <a:lvl6pPr marL="2514600" indent="-228600" algn="l" rtl="0" fontAlgn="base">
              <a:spcBef>
                <a:spcPct val="20000"/>
              </a:spcBef>
              <a:spcAft>
                <a:spcPct val="0"/>
              </a:spcAft>
              <a:buClr>
                <a:srgbClr val="006600"/>
              </a:buClr>
              <a:buChar char="–"/>
              <a:defRPr sz="2000">
                <a:solidFill>
                  <a:schemeClr val="bg1"/>
                </a:solidFill>
                <a:latin typeface="+mn-lt"/>
              </a:defRPr>
            </a:lvl6pPr>
            <a:lvl7pPr marL="2971800" indent="-228600" algn="l" rtl="0" fontAlgn="base">
              <a:spcBef>
                <a:spcPct val="20000"/>
              </a:spcBef>
              <a:spcAft>
                <a:spcPct val="0"/>
              </a:spcAft>
              <a:buClr>
                <a:srgbClr val="006600"/>
              </a:buClr>
              <a:buChar char="–"/>
              <a:defRPr sz="2000">
                <a:solidFill>
                  <a:schemeClr val="bg1"/>
                </a:solidFill>
                <a:latin typeface="+mn-lt"/>
              </a:defRPr>
            </a:lvl7pPr>
            <a:lvl8pPr marL="3429000" indent="-228600" algn="l" rtl="0" fontAlgn="base">
              <a:spcBef>
                <a:spcPct val="20000"/>
              </a:spcBef>
              <a:spcAft>
                <a:spcPct val="0"/>
              </a:spcAft>
              <a:buClr>
                <a:srgbClr val="006600"/>
              </a:buClr>
              <a:buChar char="–"/>
              <a:defRPr sz="2000">
                <a:solidFill>
                  <a:schemeClr val="bg1"/>
                </a:solidFill>
                <a:latin typeface="+mn-lt"/>
              </a:defRPr>
            </a:lvl8pPr>
            <a:lvl9pPr marL="3886200" indent="-228600" algn="l" rtl="0" fontAlgn="base">
              <a:spcBef>
                <a:spcPct val="20000"/>
              </a:spcBef>
              <a:spcAft>
                <a:spcPct val="0"/>
              </a:spcAft>
              <a:buClr>
                <a:srgbClr val="006600"/>
              </a:buClr>
              <a:buChar char="–"/>
              <a:defRPr sz="2000">
                <a:solidFill>
                  <a:schemeClr val="bg1"/>
                </a:solidFill>
                <a:latin typeface="+mn-lt"/>
              </a:defRPr>
            </a:lvl9pPr>
          </a:lstStyle>
          <a:p>
            <a:r>
              <a:rPr lang="en-US" sz="2200" dirty="0"/>
              <a:t>Some motivation theorists suggest that the core beliefs held by students shape their responses to challenges (Blackwell, L. </a:t>
            </a:r>
            <a:r>
              <a:rPr lang="en-US" sz="2200" dirty="0" err="1"/>
              <a:t>Trzesniewski</a:t>
            </a:r>
            <a:r>
              <a:rPr lang="en-US" sz="2200" dirty="0"/>
              <a:t>, K., &amp; </a:t>
            </a:r>
            <a:r>
              <a:rPr lang="en-US" sz="2200" dirty="0" err="1"/>
              <a:t>Dweck</a:t>
            </a:r>
            <a:r>
              <a:rPr lang="en-US" sz="2200" dirty="0"/>
              <a:t>, C., 2007). For example, some students may see challenges as setbacks to be overcome, while others may not overcome the difficulties without the help of others.</a:t>
            </a:r>
          </a:p>
        </p:txBody>
      </p:sp>
      <p:sp>
        <p:nvSpPr>
          <p:cNvPr id="5" name="Content Placeholder 2"/>
          <p:cNvSpPr txBox="1">
            <a:spLocks/>
          </p:cNvSpPr>
          <p:nvPr/>
        </p:nvSpPr>
        <p:spPr bwMode="auto">
          <a:xfrm>
            <a:off x="6410123" y="1122844"/>
            <a:ext cx="2733877" cy="57150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06600"/>
              </a:buClr>
              <a:defRPr sz="3200">
                <a:solidFill>
                  <a:schemeClr val="bg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6600"/>
              </a:buClr>
              <a:buChar char="•"/>
              <a:defRPr sz="2800">
                <a:solidFill>
                  <a:schemeClr val="bg1"/>
                </a:solidFill>
                <a:latin typeface="+mn-lt"/>
                <a:ea typeface="ＭＳ Ｐゴシック" charset="0"/>
              </a:defRPr>
            </a:lvl2pPr>
            <a:lvl3pPr marL="1143000" indent="-228600" algn="l" rtl="0" eaLnBrk="0" fontAlgn="base" hangingPunct="0">
              <a:spcBef>
                <a:spcPct val="20000"/>
              </a:spcBef>
              <a:spcAft>
                <a:spcPct val="0"/>
              </a:spcAft>
              <a:buClr>
                <a:srgbClr val="006600"/>
              </a:buClr>
              <a:buChar char="–"/>
              <a:defRPr sz="24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006600"/>
              </a:buClr>
              <a:buChar char="–"/>
              <a:defRPr sz="2000">
                <a:solidFill>
                  <a:schemeClr val="bg1"/>
                </a:solidFill>
                <a:latin typeface="+mn-lt"/>
                <a:ea typeface="ＭＳ Ｐゴシック" charset="0"/>
              </a:defRPr>
            </a:lvl5pPr>
            <a:lvl6pPr marL="2514600" indent="-228600" algn="l" rtl="0" fontAlgn="base">
              <a:spcBef>
                <a:spcPct val="20000"/>
              </a:spcBef>
              <a:spcAft>
                <a:spcPct val="0"/>
              </a:spcAft>
              <a:buClr>
                <a:srgbClr val="006600"/>
              </a:buClr>
              <a:buChar char="–"/>
              <a:defRPr sz="2000">
                <a:solidFill>
                  <a:schemeClr val="bg1"/>
                </a:solidFill>
                <a:latin typeface="+mn-lt"/>
              </a:defRPr>
            </a:lvl6pPr>
            <a:lvl7pPr marL="2971800" indent="-228600" algn="l" rtl="0" fontAlgn="base">
              <a:spcBef>
                <a:spcPct val="20000"/>
              </a:spcBef>
              <a:spcAft>
                <a:spcPct val="0"/>
              </a:spcAft>
              <a:buClr>
                <a:srgbClr val="006600"/>
              </a:buClr>
              <a:buChar char="–"/>
              <a:defRPr sz="2000">
                <a:solidFill>
                  <a:schemeClr val="bg1"/>
                </a:solidFill>
                <a:latin typeface="+mn-lt"/>
              </a:defRPr>
            </a:lvl7pPr>
            <a:lvl8pPr marL="3429000" indent="-228600" algn="l" rtl="0" fontAlgn="base">
              <a:spcBef>
                <a:spcPct val="20000"/>
              </a:spcBef>
              <a:spcAft>
                <a:spcPct val="0"/>
              </a:spcAft>
              <a:buClr>
                <a:srgbClr val="006600"/>
              </a:buClr>
              <a:buChar char="–"/>
              <a:defRPr sz="2000">
                <a:solidFill>
                  <a:schemeClr val="bg1"/>
                </a:solidFill>
                <a:latin typeface="+mn-lt"/>
              </a:defRPr>
            </a:lvl8pPr>
            <a:lvl9pPr marL="3886200" indent="-228600" algn="l" rtl="0" fontAlgn="base">
              <a:spcBef>
                <a:spcPct val="20000"/>
              </a:spcBef>
              <a:spcAft>
                <a:spcPct val="0"/>
              </a:spcAft>
              <a:buClr>
                <a:srgbClr val="006600"/>
              </a:buClr>
              <a:buChar char="–"/>
              <a:defRPr sz="2000">
                <a:solidFill>
                  <a:schemeClr val="bg1"/>
                </a:solidFill>
                <a:latin typeface="+mn-lt"/>
              </a:defRPr>
            </a:lvl9pPr>
          </a:lstStyle>
          <a:p>
            <a:r>
              <a:rPr lang="en-US" sz="2000" dirty="0"/>
              <a:t>E</a:t>
            </a:r>
            <a:r>
              <a:rPr lang="en-US" sz="2000" dirty="0" smtClean="0"/>
              <a:t>vidence </a:t>
            </a:r>
            <a:r>
              <a:rPr lang="en-US" sz="2000" dirty="0"/>
              <a:t>for the positive effects of goal setting for academic engagement is offered by </a:t>
            </a:r>
            <a:r>
              <a:rPr lang="en-US" sz="2000" b="1" dirty="0"/>
              <a:t>Andrew Martin (2012)</a:t>
            </a:r>
            <a:r>
              <a:rPr lang="en-US" sz="2000" dirty="0"/>
              <a:t> who reports that persistent academic engagement of 7,637 high school students from 14 Australian schools was positively affected by the adaptive behavior resulting from goal setting. </a:t>
            </a:r>
          </a:p>
        </p:txBody>
      </p:sp>
    </p:spTree>
    <p:extLst>
      <p:ext uri="{BB962C8B-B14F-4D97-AF65-F5344CB8AC3E}">
        <p14:creationId xmlns:p14="http://schemas.microsoft.com/office/powerpoint/2010/main" val="13204383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Questions</a:t>
            </a:r>
            <a:endParaRPr lang="en-US" dirty="0"/>
          </a:p>
        </p:txBody>
      </p:sp>
      <p:sp>
        <p:nvSpPr>
          <p:cNvPr id="3" name="Content Placeholder 2"/>
          <p:cNvSpPr>
            <a:spLocks noGrp="1"/>
          </p:cNvSpPr>
          <p:nvPr>
            <p:ph idx="1"/>
          </p:nvPr>
        </p:nvSpPr>
        <p:spPr/>
        <p:txBody>
          <a:bodyPr/>
          <a:lstStyle/>
          <a:p>
            <a:r>
              <a:rPr lang="en-US" dirty="0"/>
              <a:t>I</a:t>
            </a:r>
            <a:r>
              <a:rPr lang="en-US" dirty="0" smtClean="0"/>
              <a:t>n </a:t>
            </a:r>
            <a:r>
              <a:rPr lang="en-US" dirty="0"/>
              <a:t>the present study we focus on transitioning high school students and how an attribution-revision intervention will affect self-regulation (goal setting), academic engagement and academic achievement. We are also interested in determining whether attributional retraining changes the types of goals high school students devise, and whether these goals lead to greater academic engagement and improved GPA. </a:t>
            </a:r>
          </a:p>
          <a:p>
            <a:endParaRPr lang="en-US" dirty="0"/>
          </a:p>
        </p:txBody>
      </p:sp>
    </p:spTree>
    <p:extLst>
      <p:ext uri="{BB962C8B-B14F-4D97-AF65-F5344CB8AC3E}">
        <p14:creationId xmlns:p14="http://schemas.microsoft.com/office/powerpoint/2010/main" val="3101230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idx="1"/>
          </p:nvPr>
        </p:nvSpPr>
        <p:spPr>
          <a:xfrm>
            <a:off x="0" y="1371599"/>
            <a:ext cx="9144000" cy="4312327"/>
          </a:xfrm>
        </p:spPr>
        <p:txBody>
          <a:bodyPr/>
          <a:lstStyle/>
          <a:p>
            <a:r>
              <a:rPr lang="en-US" sz="2800" dirty="0"/>
              <a:t>Participants consist of a convenience sample of 60 ninth-grade high school students enrolled in Human Development course at a private school in a suburban area of a major east coast city in the United States.  The school has a population of approximately 508 students, predominantly white, from the upper socioeconomic status.  </a:t>
            </a:r>
          </a:p>
          <a:p>
            <a:r>
              <a:rPr lang="en-US" sz="2800" b="1" dirty="0"/>
              <a:t>Students. </a:t>
            </a:r>
            <a:r>
              <a:rPr lang="en-US" sz="2800" dirty="0"/>
              <a:t>Data will be reported from 60 adolescents (ages 14-15); all students will be fluent English speakers.  Students with Learning Disabilities (LD) in the 9th grade make up 32% of that grade level’s population (17) and will be included in the population.</a:t>
            </a:r>
          </a:p>
          <a:p>
            <a:endParaRPr lang="en-US" sz="2800" dirty="0"/>
          </a:p>
        </p:txBody>
      </p:sp>
    </p:spTree>
    <p:extLst>
      <p:ext uri="{BB962C8B-B14F-4D97-AF65-F5344CB8AC3E}">
        <p14:creationId xmlns:p14="http://schemas.microsoft.com/office/powerpoint/2010/main" val="4511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2388"/>
            <a:ext cx="9143999" cy="1090612"/>
          </a:xfrm>
        </p:spPr>
        <p:txBody>
          <a:bodyPr/>
          <a:lstStyle/>
          <a:p>
            <a:r>
              <a:rPr lang="en-US" dirty="0" smtClean="0"/>
              <a:t>Research Questions/Data Collection</a:t>
            </a:r>
            <a:endParaRPr lang="en-US" dirty="0"/>
          </a:p>
        </p:txBody>
      </p:sp>
      <p:pic>
        <p:nvPicPr>
          <p:cNvPr id="8" name="Picture 7"/>
          <p:cNvPicPr>
            <a:picLocks noChangeAspect="1"/>
          </p:cNvPicPr>
          <p:nvPr/>
        </p:nvPicPr>
        <p:blipFill>
          <a:blip r:embed="rId2"/>
          <a:stretch>
            <a:fillRect/>
          </a:stretch>
        </p:blipFill>
        <p:spPr>
          <a:xfrm>
            <a:off x="0" y="1143000"/>
            <a:ext cx="6984724" cy="5633121"/>
          </a:xfrm>
          <a:prstGeom prst="rect">
            <a:avLst/>
          </a:prstGeom>
        </p:spPr>
      </p:pic>
    </p:spTree>
    <p:extLst>
      <p:ext uri="{BB962C8B-B14F-4D97-AF65-F5344CB8AC3E}">
        <p14:creationId xmlns:p14="http://schemas.microsoft.com/office/powerpoint/2010/main" val="1392994704"/>
      </p:ext>
    </p:extLst>
  </p:cSld>
  <p:clrMapOvr>
    <a:masterClrMapping/>
  </p:clrMapOvr>
</p:sld>
</file>

<file path=ppt/theme/theme1.xml><?xml version="1.0" encoding="utf-8"?>
<a:theme xmlns:a="http://schemas.openxmlformats.org/drawingml/2006/main" name="Mason Template 2">
  <a:themeElements>
    <a:clrScheme name="">
      <a:dk1>
        <a:srgbClr val="000000"/>
      </a:dk1>
      <a:lt1>
        <a:srgbClr val="000000"/>
      </a:lt1>
      <a:dk2>
        <a:srgbClr val="000000"/>
      </a:dk2>
      <a:lt2>
        <a:srgbClr val="5F5F5F"/>
      </a:lt2>
      <a:accent1>
        <a:srgbClr val="FFCC00"/>
      </a:accent1>
      <a:accent2>
        <a:srgbClr val="006600"/>
      </a:accent2>
      <a:accent3>
        <a:srgbClr val="AAAAAA"/>
      </a:accent3>
      <a:accent4>
        <a:srgbClr val="000000"/>
      </a:accent4>
      <a:accent5>
        <a:srgbClr val="FFE2AA"/>
      </a:accent5>
      <a:accent6>
        <a:srgbClr val="005C00"/>
      </a:accent6>
      <a:hlink>
        <a:srgbClr val="CC00CC"/>
      </a:hlink>
      <a:folHlink>
        <a:srgbClr val="990099"/>
      </a:folHlink>
    </a:clrScheme>
    <a:fontScheme name="Mason Template 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on Template 2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Mason Template 2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Mason Template 2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793</TotalTime>
  <Words>2796</Words>
  <Application>Microsoft Macintosh PowerPoint</Application>
  <PresentationFormat>On-screen Show (4:3)</PresentationFormat>
  <Paragraphs>88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Mason Template 2</vt:lpstr>
      <vt:lpstr>The Role of Learning Beliefs on the Acquisition of Self-regulated Learning and Academic Achievement of Students Transitioning to High School</vt:lpstr>
      <vt:lpstr>Purpose of Study</vt:lpstr>
      <vt:lpstr>Significance of Study</vt:lpstr>
      <vt:lpstr> How Study Extends ‘Field’ Knowledge</vt:lpstr>
      <vt:lpstr>Key Terms</vt:lpstr>
      <vt:lpstr>             Literature Review Negative beliefs [constructed from experiences] trigger negative perceptions and emotions resulting in both nonfunctional thinking and behaviors (MCcombs &amp; Marzano, 1990). </vt:lpstr>
      <vt:lpstr>Research Questions</vt:lpstr>
      <vt:lpstr>Participants</vt:lpstr>
      <vt:lpstr>Research Questions/Data Collection</vt:lpstr>
      <vt:lpstr>Quasi-Experimental Research Intervention Study Procedures</vt:lpstr>
      <vt:lpstr>Design of Study</vt:lpstr>
      <vt:lpstr>References</vt:lpstr>
      <vt:lpstr>PowerPoint Presentation</vt:lpstr>
      <vt:lpstr>PowerPoint Presentation</vt:lpstr>
      <vt:lpstr>PowerPoint Presentation</vt:lpstr>
    </vt:vector>
  </TitlesOfParts>
  <Company>Flint Hill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Academic Engagement  Look Like for High School Mathematics Students?</dc:title>
  <dc:creator>Silvia E Moore</dc:creator>
  <cp:lastModifiedBy>Silvia E Moore</cp:lastModifiedBy>
  <cp:revision>11</cp:revision>
  <dcterms:created xsi:type="dcterms:W3CDTF">2014-09-01T21:11:33Z</dcterms:created>
  <dcterms:modified xsi:type="dcterms:W3CDTF">2014-09-03T01:48:37Z</dcterms:modified>
</cp:coreProperties>
</file>